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ags/tag6.xml" ContentType="application/vnd.openxmlformats-officedocument.presentationml.tags+xml"/>
  <Override PartName="/ppt/theme/themeOverride1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0" r:id="rId3"/>
    <p:sldId id="270" r:id="rId4"/>
    <p:sldId id="323" r:id="rId5"/>
    <p:sldId id="286" r:id="rId6"/>
    <p:sldId id="325" r:id="rId7"/>
    <p:sldId id="281" r:id="rId8"/>
    <p:sldId id="335" r:id="rId9"/>
    <p:sldId id="292" r:id="rId10"/>
    <p:sldId id="324" r:id="rId11"/>
    <p:sldId id="326" r:id="rId12"/>
    <p:sldId id="265" r:id="rId13"/>
    <p:sldId id="284" r:id="rId14"/>
    <p:sldId id="285" r:id="rId15"/>
    <p:sldId id="289" r:id="rId16"/>
    <p:sldId id="290" r:id="rId17"/>
    <p:sldId id="291" r:id="rId18"/>
    <p:sldId id="294" r:id="rId19"/>
    <p:sldId id="295" r:id="rId20"/>
    <p:sldId id="308" r:id="rId21"/>
    <p:sldId id="297" r:id="rId22"/>
    <p:sldId id="298" r:id="rId23"/>
    <p:sldId id="300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9" r:id="rId33"/>
    <p:sldId id="310" r:id="rId34"/>
    <p:sldId id="332" r:id="rId35"/>
    <p:sldId id="333" r:id="rId36"/>
    <p:sldId id="334" r:id="rId37"/>
    <p:sldId id="311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56" r:id="rId46"/>
    <p:sldId id="322" r:id="rId47"/>
  </p:sldIdLst>
  <p:sldSz cx="9906000" cy="6858000" type="A4"/>
  <p:notesSz cx="6797675" cy="9926638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Donatsch Donatsch" initials="TDD" lastIdx="11" clrIdx="0">
    <p:extLst>
      <p:ext uri="{19B8F6BF-5375-455C-9EA6-DF929625EA0E}">
        <p15:presenceInfo xmlns:p15="http://schemas.microsoft.com/office/powerpoint/2012/main" userId="a705702a2f99a0d4" providerId="Windows Live"/>
      </p:ext>
    </p:extLst>
  </p:cmAuthor>
  <p:cmAuthor id="2" name="Reto Ferrari-Visca" initials="RF" lastIdx="1" clrIdx="1">
    <p:extLst>
      <p:ext uri="{19B8F6BF-5375-455C-9EA6-DF929625EA0E}">
        <p15:presenceInfo xmlns:p15="http://schemas.microsoft.com/office/powerpoint/2012/main" userId="Reto Ferrari-Vis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0877C"/>
    <a:srgbClr val="EBBE6D"/>
    <a:srgbClr val="8BC4AB"/>
    <a:srgbClr val="6BBCD5"/>
    <a:srgbClr val="455555"/>
    <a:srgbClr val="B1D2DC"/>
    <a:srgbClr val="4B8495"/>
    <a:srgbClr val="528EA1"/>
    <a:srgbClr val="2B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64091-7CB6-403E-916D-33ACB22D2602}" v="839" dt="2023-05-05T08:38:25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4013" autoAdjust="0"/>
  </p:normalViewPr>
  <p:slideViewPr>
    <p:cSldViewPr snapToGrid="0">
      <p:cViewPr varScale="1">
        <p:scale>
          <a:sx n="59" d="100"/>
          <a:sy n="59" d="100"/>
        </p:scale>
        <p:origin x="124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6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r">
              <a:defRPr sz="1200"/>
            </a:lvl1pPr>
          </a:lstStyle>
          <a:p>
            <a:fld id="{04EC5A41-B287-493C-827D-744547AFF6F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r">
              <a:defRPr sz="1200"/>
            </a:lvl1pPr>
          </a:lstStyle>
          <a:p>
            <a:fld id="{5EDD22A7-EC28-44C1-8CEC-D176C2BE3A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r">
              <a:defRPr sz="1200"/>
            </a:lvl1pPr>
          </a:lstStyle>
          <a:p>
            <a:fld id="{655D504D-CE76-412A-96D3-DBD88F5D4EC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39838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64" tIns="47582" rIns="95164" bIns="4758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164" tIns="47582" rIns="95164" bIns="4758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r">
              <a:defRPr sz="1200"/>
            </a:lvl1pPr>
          </a:lstStyle>
          <a:p>
            <a:fld id="{5DDD5E5B-6355-4138-9F71-53F2303EA1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9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3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6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4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1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0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1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33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31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06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Ergännzen</a:t>
            </a:r>
            <a:r>
              <a:rPr lang="de-DE" dirty="0"/>
              <a:t> anhand Programm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74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6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03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07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8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1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2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4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8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9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der Präsentation mit Bild" preserve="1" userDrawn="1">
  <p:cSld name="Titel der Präsentatio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">
          <a:xfrm>
            <a:off x="0" y="6155871"/>
            <a:ext cx="9906000" cy="70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>
              <a:solidFill>
                <a:schemeClr val="accent5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DA7D492-3DE9-440F-B6D6-1112C7770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357618"/>
            <a:ext cx="4735875" cy="782068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/>
              <a:t>Präsentationstitel 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C81378B1-D975-466F-873C-F16CF6BE9D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2" y="4271523"/>
            <a:ext cx="5305242" cy="5409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Kunde / Untertitel / Informationen auf maximal zwei Zeilen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2E70D003-9133-45AA-96F7-6CEE06E9DA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6076615"/>
            <a:ext cx="5305242" cy="27047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Autor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699B06-1CF2-4AF2-9FA0-5951E67C0D69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665605" y="6291269"/>
            <a:ext cx="3157039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C35D67-74DE-47D4-A19B-535224034F7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4" fmla="*/ 0 w 9906000"/>
              <a:gd name="connsiteY4" fmla="*/ 0 h 6858000"/>
              <a:gd name="connsiteX0" fmla="*/ 0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6858000">
                <a:moveTo>
                  <a:pt x="0" y="0"/>
                </a:moveTo>
                <a:lnTo>
                  <a:pt x="9906000" y="0"/>
                </a:lnTo>
                <a:lnTo>
                  <a:pt x="99060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080000" tIns="180000"/>
          <a:lstStyle>
            <a:lvl1pPr marL="0" indent="0">
              <a:buNone/>
              <a:defRPr baseline="0"/>
            </a:lvl1pPr>
          </a:lstStyle>
          <a:p>
            <a:r>
              <a:rPr lang="de-CH"/>
              <a:t>Wählen Sie im Homburger Menü unter Bilder ein Titelbild aus.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>
          <a:xfrm>
            <a:off x="360363" y="6276755"/>
            <a:ext cx="5305242" cy="253223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200"/>
            </a:lvl1pPr>
          </a:lstStyle>
          <a:p>
            <a:r>
              <a:rPr lang="de-CH"/>
              <a:t>Ort und Datum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0151" y="0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49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leer" preserve="1" userDrawn="1">
  <p:cSld name="Inhal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4FD339-84E5-4953-8890-E4EA686E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EDC29D-D7B6-4FD3-94A5-23CF0C75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4A0110D-569D-4A3B-83AE-231CF59BB7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1" y="6138863"/>
            <a:ext cx="9185997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400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0" y="6271014"/>
            <a:ext cx="9906000" cy="58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5"/>
              </a:solidFill>
            </a:endParaRPr>
          </a:p>
        </p:txBody>
      </p:sp>
      <p:sp>
        <p:nvSpPr>
          <p:cNvPr id="8" name="Diagonal Stripe 7"/>
          <p:cNvSpPr/>
          <p:nvPr userDrawn="1"/>
        </p:nvSpPr>
        <p:spPr bwMode="gray">
          <a:xfrm rot="16200000">
            <a:off x="1524000" y="-1524000"/>
            <a:ext cx="6858001" cy="9906001"/>
          </a:xfrm>
          <a:prstGeom prst="diagStripe">
            <a:avLst>
              <a:gd name="adj" fmla="val 93779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solidFill>
                <a:schemeClr val="bg2"/>
              </a:solidFill>
            </a:endParaRPr>
          </a:p>
        </p:txBody>
      </p:sp>
      <p:sp>
        <p:nvSpPr>
          <p:cNvPr id="7" name="Diagonal Stripe 8"/>
          <p:cNvSpPr/>
          <p:nvPr userDrawn="1"/>
        </p:nvSpPr>
        <p:spPr bwMode="gray">
          <a:xfrm rot="5400000">
            <a:off x="1524000" y="-1524000"/>
            <a:ext cx="6858000" cy="9906000"/>
          </a:xfrm>
          <a:prstGeom prst="diagStripe">
            <a:avLst>
              <a:gd name="adj" fmla="val 94076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6A8FC94-4458-410D-9193-0825B742F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631224"/>
            <a:ext cx="6765762" cy="69621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dirty="0"/>
              <a:t>Schlussworte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D6708E-5B82-411D-9FF2-DBFA70C0FF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3579313"/>
            <a:ext cx="6765762" cy="229207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0"/>
              </a:spcAft>
              <a:buFontTx/>
              <a:buNone/>
              <a:defRPr sz="1200"/>
            </a:lvl1pPr>
            <a:lvl2pPr marL="180612" indent="0">
              <a:spcBef>
                <a:spcPts val="300"/>
              </a:spcBef>
              <a:buFontTx/>
              <a:buNone/>
              <a:defRPr sz="1200"/>
            </a:lvl2pPr>
            <a:lvl3pPr marL="360000" indent="0">
              <a:spcBef>
                <a:spcPts val="300"/>
              </a:spcBef>
              <a:buFontTx/>
              <a:buNone/>
              <a:defRPr sz="1200"/>
            </a:lvl3pPr>
            <a:lvl4pPr marL="541337" indent="0">
              <a:spcBef>
                <a:spcPts val="300"/>
              </a:spcBef>
              <a:buFontTx/>
              <a:buNone/>
              <a:defRPr sz="1200"/>
            </a:lvl4pPr>
            <a:lvl5pPr marL="720725" indent="0"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3C86F-CEAA-49DB-AA9E-0D5A72A3AB38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665604" y="6291269"/>
            <a:ext cx="3881620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385B34CA-3A6F-4B06-A683-0FF4030B1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6276755"/>
            <a:ext cx="5305242" cy="25322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Web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A362276F-3810-4B2E-84E9-BC10459FB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6076615"/>
            <a:ext cx="5305242" cy="27047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Anschrift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03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C7D59B-3A6B-49EA-937A-F6428BFE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8455C0-A66C-4D98-B03E-40C126A0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E27C961-0A2E-4E0D-8024-60C4A2DC6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130400"/>
            <a:ext cx="6046413" cy="393513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14375" algn="l"/>
              </a:tabLst>
              <a:defRPr/>
            </a:lvl1pPr>
            <a:lvl2pPr marL="180612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1337" indent="0">
              <a:buFontTx/>
              <a:buNone/>
              <a:defRPr/>
            </a:lvl4pPr>
            <a:lvl5pPr marL="720725" indent="0">
              <a:buFontTx/>
              <a:buNone/>
              <a:defRPr/>
            </a:lvl5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287F305-8C57-4E5B-958E-8C675E88A7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3310" y="1079500"/>
            <a:ext cx="2412000" cy="2525713"/>
          </a:xfrm>
          <a:solidFill>
            <a:schemeClr val="bg1">
              <a:lumMod val="95000"/>
            </a:schemeClr>
          </a:solidFill>
        </p:spPr>
        <p:txBody>
          <a:bodyPr bIns="54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e-CH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392A81D-E88B-416F-B1E2-3E2CAEE9BB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310" y="2740637"/>
            <a:ext cx="2412000" cy="864577"/>
          </a:xfr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180000" bIns="180000" rtlCol="0" anchor="ctr" anchorCtr="0">
            <a:noAutofit/>
          </a:bodyPr>
          <a:lstStyle>
            <a:lvl1pPr marL="0" indent="0" algn="r">
              <a:spcAft>
                <a:spcPts val="0"/>
              </a:spcAft>
              <a:buFontTx/>
              <a:buNone/>
              <a:defRPr lang="de-DE" sz="1600" b="0" smtClean="0">
                <a:solidFill>
                  <a:schemeClr val="lt1"/>
                </a:solidFill>
              </a:defRPr>
            </a:lvl1pPr>
            <a:lvl2pPr marL="180612" indent="0" algn="r">
              <a:spcAft>
                <a:spcPts val="0"/>
              </a:spcAft>
              <a:buFontTx/>
              <a:buNone/>
              <a:defRPr lang="de-DE" sz="1600" b="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z="1800" smtClean="0">
                <a:solidFill>
                  <a:schemeClr val="lt1"/>
                </a:solidFill>
              </a:defRPr>
            </a:lvl4pPr>
            <a:lvl5pPr>
              <a:defRPr lang="en-GB" sz="1800">
                <a:solidFill>
                  <a:schemeClr val="lt1"/>
                </a:solidFill>
              </a:defRPr>
            </a:lvl5pPr>
          </a:lstStyle>
          <a:p>
            <a:pPr lvl="0" algn="r" defTabSz="457200"/>
            <a:r>
              <a:rPr lang="de-CH" dirty="0"/>
              <a:t>Vorname Name (16pt)</a:t>
            </a:r>
            <a:br>
              <a:rPr lang="de-CH" dirty="0"/>
            </a:br>
            <a:r>
              <a:rPr lang="de-CH" dirty="0"/>
              <a:t>Funktion (12pt)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116C4F-F4B4-46AD-9AF4-6B8F237E63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5733484"/>
            <a:ext cx="2736000" cy="461665"/>
          </a:xfrm>
        </p:spPr>
        <p:txBody>
          <a:bodyPr anchor="b" anchorCtr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1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754FAEC5-56E8-46C9-9100-3D0931B2B8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3138" y="5733484"/>
            <a:ext cx="2916000" cy="461665"/>
          </a:xfrm>
        </p:spPr>
        <p:txBody>
          <a:bodyPr anchor="b" anchorCtr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1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2C911-F981-41B8-83EF-DB877DFED0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32" y="3605213"/>
            <a:ext cx="3145678" cy="1744997"/>
          </a:xfrm>
        </p:spPr>
        <p:txBody>
          <a:bodyPr tIns="180000" rIns="180000" bIns="180000"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180612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2pPr>
            <a:lvl3pPr marL="360000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541337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4pPr>
            <a:lvl5pPr marL="720725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94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der Präsentation ohne Bild" preserve="1" userDrawn="1">
  <p:cSld name="Titel der Präsentatio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0" y="6271014"/>
            <a:ext cx="9906000" cy="58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5"/>
              </a:solidFill>
            </a:endParaRPr>
          </a:p>
        </p:txBody>
      </p:sp>
      <p:sp>
        <p:nvSpPr>
          <p:cNvPr id="8" name="Diagonal Stripe 7"/>
          <p:cNvSpPr/>
          <p:nvPr userDrawn="1"/>
        </p:nvSpPr>
        <p:spPr bwMode="gray">
          <a:xfrm rot="16200000">
            <a:off x="1524000" y="-1524000"/>
            <a:ext cx="6858001" cy="9906001"/>
          </a:xfrm>
          <a:prstGeom prst="diagStripe">
            <a:avLst>
              <a:gd name="adj" fmla="val 93779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solidFill>
                <a:schemeClr val="bg2"/>
              </a:solidFill>
            </a:endParaRPr>
          </a:p>
        </p:txBody>
      </p:sp>
      <p:sp>
        <p:nvSpPr>
          <p:cNvPr id="7" name="Diagonal Stripe 8"/>
          <p:cNvSpPr/>
          <p:nvPr userDrawn="1"/>
        </p:nvSpPr>
        <p:spPr bwMode="gray">
          <a:xfrm rot="5400000">
            <a:off x="1524000" y="-1524000"/>
            <a:ext cx="6858000" cy="9906000"/>
          </a:xfrm>
          <a:prstGeom prst="diagStripe">
            <a:avLst>
              <a:gd name="adj" fmla="val 94076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6A8FC94-4458-410D-9193-0825B742F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631224"/>
            <a:ext cx="6765762" cy="696218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/>
              <a:t>Präsentationstitel 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1EBD0D5E-695F-4FE6-BD12-198D391DF8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1" y="3579313"/>
            <a:ext cx="6765762" cy="5409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Kunde / Untertitel / Informationen auf maximal zwei Zeilen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381161AE-AFA9-46B0-8D41-49340E8C7D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6076615"/>
            <a:ext cx="5305242" cy="27047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Autor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55B18-51FF-4C80-B6E6-D4AD6734C19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665604" y="6291269"/>
            <a:ext cx="3881620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>
          <a:xfrm>
            <a:off x="360363" y="6276755"/>
            <a:ext cx="5305242" cy="253223"/>
          </a:xfrm>
        </p:spPr>
        <p:txBody>
          <a:bodyPr anchor="b" anchorCtr="0"/>
          <a:lstStyle>
            <a:lvl1pPr>
              <a:lnSpc>
                <a:spcPct val="110000"/>
              </a:lnSpc>
              <a:defRPr sz="1200"/>
            </a:lvl1pPr>
          </a:lstStyle>
          <a:p>
            <a:pPr algn="l"/>
            <a:r>
              <a:rPr lang="de-CH"/>
              <a:t>Ort und Datum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0151" y="0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718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360001" y="1079392"/>
            <a:ext cx="6765763" cy="35969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Agendatitel</a:t>
            </a:r>
            <a:r>
              <a:rPr lang="de-CH" dirty="0"/>
              <a:t> durch Klicken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F51DA45-9FD0-4B23-97B3-D7636C180E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D555B3-0E4D-46CA-9E13-4F6EDAF0E1D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Inhaltsplatzhalter 17"/>
          <p:cNvSpPr>
            <a:spLocks noGrp="1"/>
          </p:cNvSpPr>
          <p:nvPr>
            <p:ph sz="quarter" idx="17" hasCustomPrompt="1"/>
          </p:nvPr>
        </p:nvSpPr>
        <p:spPr>
          <a:xfrm>
            <a:off x="360002" y="1798781"/>
            <a:ext cx="5545498" cy="4339217"/>
          </a:xfrm>
        </p:spPr>
        <p:txBody>
          <a:bodyPr numCol="1"/>
          <a:lstStyle>
            <a:lvl1pPr marL="180000" indent="-1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 err="1"/>
              <a:t>Agendapunkt</a:t>
            </a:r>
            <a:r>
              <a:rPr lang="de-CH" dirty="0"/>
              <a:t> 1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588806" y="1798780"/>
            <a:ext cx="536957" cy="4339218"/>
          </a:xfrm>
        </p:spPr>
        <p:txBody>
          <a:bodyPr/>
          <a:lstStyle>
            <a:lvl1pPr marL="0" indent="0" algn="r">
              <a:spcBef>
                <a:spcPts val="600"/>
              </a:spcBef>
              <a:spcAft>
                <a:spcPts val="6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dirty="0"/>
              <a:t>Seitenzahl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0151" y="0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95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mit Bild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360001" y="1079392"/>
            <a:ext cx="6765763" cy="35969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Agendatitel</a:t>
            </a:r>
            <a:r>
              <a:rPr lang="de-CH" dirty="0"/>
              <a:t> durch Klicken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F51DA45-9FD0-4B23-97B3-D7636C180E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D555B3-0E4D-46CA-9E13-4F6EDAF0E1D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Inhaltsplatzhalter 17"/>
          <p:cNvSpPr>
            <a:spLocks noGrp="1"/>
          </p:cNvSpPr>
          <p:nvPr>
            <p:ph sz="quarter" idx="17"/>
          </p:nvPr>
        </p:nvSpPr>
        <p:spPr>
          <a:xfrm>
            <a:off x="360002" y="1798781"/>
            <a:ext cx="4412999" cy="4339217"/>
          </a:xfrm>
        </p:spPr>
        <p:txBody>
          <a:bodyPr numCol="1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5132999" y="1798780"/>
            <a:ext cx="4412998" cy="397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CH"/>
              <a:t>Wählen Sie im Homburger Menü unter Bilder ein Bild aus.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B93E228-705D-405D-8422-FE83949DD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32999" y="6138863"/>
            <a:ext cx="4412998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93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titel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83C338-A808-41A8-A337-0B19B79165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3D7E89-2F3A-46F3-A872-37D4DA36EB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B4C6164-21DA-439C-835A-F1BE6812A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631224"/>
            <a:ext cx="6765762" cy="69621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dirty="0"/>
              <a:t>Präsentationstitel 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343F4-0502-4DDD-BD7C-15364DC38C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1" y="3581773"/>
            <a:ext cx="6765762" cy="1735138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37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1" y="6138863"/>
            <a:ext cx="9185997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FD874C-CAF3-4ED8-B30A-2C1CD24DEC7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24E071-6DCB-49D8-96BB-4F76A62343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Rechteck 6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71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1-1" preserve="1" userDrawn="1">
  <p:cSld name="Inhal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7"/>
          </p:nvPr>
        </p:nvSpPr>
        <p:spPr>
          <a:xfrm>
            <a:off x="360001" y="1798781"/>
            <a:ext cx="7612426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CA642E-DDD4-4F18-BB90-10451EA0C5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22F03C-F432-4050-8C33-FAE6D42FCD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778F561-DE23-449E-B4B1-964225106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1" y="6138863"/>
            <a:ext cx="7612426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30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1-2" preserve="1" userDrawn="1">
  <p:cSld name="Inhalt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7"/>
          </p:nvPr>
        </p:nvSpPr>
        <p:spPr>
          <a:xfrm>
            <a:off x="360001" y="1798781"/>
            <a:ext cx="4412999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9"/>
          </p:nvPr>
        </p:nvSpPr>
        <p:spPr>
          <a:xfrm>
            <a:off x="5133000" y="1798780"/>
            <a:ext cx="4412998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994576-05C2-496B-B418-44566906BFD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5A6F9-AA6D-4B4D-9707-B0BFC0368EB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887FC28-2EE6-4A28-8D75-E2C185E9F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2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B93E228-705D-405D-8422-FE83949DD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33613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946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und Bild 1-2" preserve="1" userDrawn="1">
  <p:cSld name="Inhalt und Bild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994576-05C2-496B-B418-44566906BFD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5A6F9-AA6D-4B4D-9707-B0BFC0368EB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887FC28-2EE6-4A28-8D75-E2C185E9F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2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B93E228-705D-405D-8422-FE83949DD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33613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5133000" y="1798780"/>
            <a:ext cx="4412998" cy="43392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Bild durch Klicken auf Symbol hinzufügen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360001" y="1798781"/>
            <a:ext cx="4412999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15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765763" cy="3596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98781"/>
            <a:ext cx="7612425" cy="433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1643" y="6375163"/>
            <a:ext cx="1387928" cy="1703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9571" y="6375163"/>
            <a:ext cx="456428" cy="1703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775C9-269E-4914-A998-8E9DE7A691E4}"/>
              </a:ext>
            </a:extLst>
          </p:cNvPr>
          <p:cNvSpPr txBox="1">
            <a:spLocks/>
          </p:cNvSpPr>
          <p:nvPr userDrawn="1">
            <p:custDataLst>
              <p:tags r:id="rId14"/>
            </p:custDataLst>
          </p:nvPr>
        </p:nvSpPr>
        <p:spPr>
          <a:xfrm>
            <a:off x="360000" y="6375163"/>
            <a:ext cx="7341642" cy="1703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9" name="Rechteck 8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63" y="359389"/>
            <a:ext cx="20602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79" r:id="rId4"/>
    <p:sldLayoutId id="2147483666" r:id="rId5"/>
    <p:sldLayoutId id="2147483668" r:id="rId6"/>
    <p:sldLayoutId id="2147483661" r:id="rId7"/>
    <p:sldLayoutId id="2147483667" r:id="rId8"/>
    <p:sldLayoutId id="2147483680" r:id="rId9"/>
    <p:sldLayoutId id="2147483671" r:id="rId10"/>
    <p:sldLayoutId id="2147483677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b="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b="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None/>
        <a:defRPr sz="14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Font typeface="Wingdings" panose="05000000000000000000" pitchFamily="2" charset="2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4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7" userDrawn="1">
          <p15:clr>
            <a:srgbClr val="F26B43"/>
          </p15:clr>
        </p15:guide>
        <p15:guide id="6" pos="6014" userDrawn="1">
          <p15:clr>
            <a:srgbClr val="F26B43"/>
          </p15:clr>
        </p15:guide>
        <p15:guide id="7" orient="horz" pos="908" userDrawn="1">
          <p15:clr>
            <a:srgbClr val="F26B43"/>
          </p15:clr>
        </p15:guide>
        <p15:guide id="8" orient="horz" pos="680" userDrawn="1">
          <p15:clr>
            <a:srgbClr val="F26B43"/>
          </p15:clr>
        </p15:guide>
        <p15:guide id="11" orient="horz" pos="3867" userDrawn="1">
          <p15:clr>
            <a:srgbClr val="F26B43"/>
          </p15:clr>
        </p15:guide>
        <p15:guide id="12" orient="horz" pos="1133" userDrawn="1">
          <p15:clr>
            <a:srgbClr val="F26B43"/>
          </p15:clr>
        </p15:guide>
        <p15:guide id="13" orient="horz" pos="4091" userDrawn="1">
          <p15:clr>
            <a:srgbClr val="F26B43"/>
          </p15:clr>
        </p15:guide>
        <p15:guide id="14" pos="50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MGM5kqagy5KK7FC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mailto:joel.moret@besonet.ch" TargetMode="External"/><Relationship Id="rId4" Type="http://schemas.openxmlformats.org/officeDocument/2006/relationships/hyperlink" Target="mailto:patricbraun85@gmail.co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.unibe.ch/studium/pruefungen/index_ger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Vorbereitungskurs Einführungsprüfung im Privatrecht 2023</a:t>
            </a: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60002" y="4679893"/>
            <a:ext cx="5305242" cy="540951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Im Rahmen der juristischen Seminare der Studentenverbindung Concordia Bern </a:t>
            </a:r>
          </a:p>
          <a:p>
            <a:endParaRPr lang="de-CH"/>
          </a:p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60000" y="5507719"/>
            <a:ext cx="5789787" cy="839372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Thomas Donatsch v/o BASS, Notariat Donatsch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/>
              <a:t>Reto Ferrari-Visca v/o ENZO, Homburger AG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23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Notenstatistik (Beispiel) </a:t>
            </a:r>
            <a:br>
              <a:rPr lang="de-CH" dirty="0"/>
            </a:b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sz="1400" b="1" dirty="0">
                <a:solidFill>
                  <a:schemeClr val="tx1"/>
                </a:solidFill>
              </a:rPr>
              <a:t>25.0 von 55.0 Punkten </a:t>
            </a:r>
            <a:r>
              <a:rPr lang="de-CH" sz="1400" dirty="0">
                <a:solidFill>
                  <a:schemeClr val="tx1"/>
                </a:solidFill>
              </a:rPr>
              <a:t>(oder 45,45%) waren bei der letzten Fachprüfung Privatrecht I ausreichend für eine </a:t>
            </a:r>
            <a:r>
              <a:rPr lang="de-CH" sz="1400" b="1" dirty="0">
                <a:solidFill>
                  <a:schemeClr val="tx1"/>
                </a:solidFill>
              </a:rPr>
              <a:t>genügende Note </a:t>
            </a:r>
          </a:p>
          <a:p>
            <a:r>
              <a:rPr lang="de-CH" sz="1400" b="1" dirty="0">
                <a:solidFill>
                  <a:schemeClr val="tx1"/>
                </a:solidFill>
              </a:rPr>
              <a:t>Notendurchschnitt</a:t>
            </a:r>
            <a:r>
              <a:rPr lang="de-CH" sz="1400" dirty="0">
                <a:solidFill>
                  <a:schemeClr val="tx1"/>
                </a:solidFill>
              </a:rPr>
              <a:t> lag bei </a:t>
            </a:r>
            <a:r>
              <a:rPr lang="de-CH" sz="1400" b="1" dirty="0">
                <a:solidFill>
                  <a:schemeClr val="tx1"/>
                </a:solidFill>
              </a:rPr>
              <a:t>3,876</a:t>
            </a:r>
          </a:p>
          <a:p>
            <a:r>
              <a:rPr lang="de-CH" sz="1400" dirty="0"/>
              <a:t>Einführungsstudium ist bestanden, wenn Notendurchschnitt nicht unter 4.0 und nicht mehr als eine ungenügende Note besteht</a:t>
            </a:r>
          </a:p>
          <a:p>
            <a:r>
              <a:rPr lang="de-CH" sz="1400" dirty="0"/>
              <a:t>Bei Nichtbestehen sind alle drei Prüfungen, ungeachtet der Noten im ersten Versuch, zu wiederholen</a:t>
            </a:r>
          </a:p>
          <a:p>
            <a:r>
              <a:rPr lang="de-CH" sz="1400" dirty="0"/>
              <a:t>Die Prüfungen können maximal einmal wiederholt werden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Eine </a:t>
            </a:r>
            <a:r>
              <a:rPr lang="de-DE" sz="1400" b="1" dirty="0">
                <a:solidFill>
                  <a:schemeClr val="tx1"/>
                </a:solidFill>
              </a:rPr>
              <a:t>Verschiebung</a:t>
            </a:r>
            <a:r>
              <a:rPr lang="de-DE" sz="1400" dirty="0">
                <a:solidFill>
                  <a:schemeClr val="tx1"/>
                </a:solidFill>
              </a:rPr>
              <a:t> des ersten oder zweiten Prüfungsversuchs ist</a:t>
            </a:r>
            <a:r>
              <a:rPr lang="de-DE" sz="1400" b="1" dirty="0">
                <a:solidFill>
                  <a:schemeClr val="tx1"/>
                </a:solidFill>
              </a:rPr>
              <a:t> lediglich aus wichtigem Grund </a:t>
            </a:r>
            <a:r>
              <a:rPr lang="de-DE" sz="1400" dirty="0">
                <a:solidFill>
                  <a:schemeClr val="tx1"/>
                </a:solidFill>
              </a:rPr>
              <a:t>(siehe Art. 37 des Studienreglements vom 21.06.2007) möglich</a:t>
            </a:r>
            <a:endParaRPr lang="de-CH" sz="1400" b="1" dirty="0">
              <a:solidFill>
                <a:schemeClr val="tx1"/>
              </a:solidFill>
            </a:endParaRPr>
          </a:p>
          <a:p>
            <a:endParaRPr lang="de-CH" sz="14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7DA39FC-114A-41E5-E866-8D2CF8B11DA9}"/>
              </a:ext>
            </a:extLst>
          </p:cNvPr>
          <p:cNvSpPr txBox="1"/>
          <p:nvPr/>
        </p:nvSpPr>
        <p:spPr>
          <a:xfrm>
            <a:off x="5260932" y="1801676"/>
            <a:ext cx="33518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400" b="1" dirty="0"/>
              <a:t>Privatrecht I Prüfung vom</a:t>
            </a:r>
            <a:r>
              <a:rPr lang="de-CH" sz="1400" b="1" dirty="0"/>
              <a:t> 13</a:t>
            </a:r>
            <a:r>
              <a:rPr lang="de-DE" sz="1400" b="1" dirty="0"/>
              <a:t>. Juni 202</a:t>
            </a:r>
            <a:r>
              <a:rPr lang="de-CH" sz="1400" b="1" dirty="0"/>
              <a:t>2</a:t>
            </a:r>
            <a:endParaRPr lang="de-CH" sz="1400" b="1" dirty="0">
              <a:solidFill>
                <a:srgbClr val="FF0000"/>
              </a:solidFill>
            </a:endParaRPr>
          </a:p>
          <a:p>
            <a:pPr algn="l"/>
            <a:endParaRPr lang="de-CH" sz="1400" b="1" dirty="0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BD5981DA-B706-C0FF-5974-590A978F4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11" y="2313916"/>
            <a:ext cx="3378955" cy="29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Vorgehen bei Prüfungen: 6 Phasen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sz="1400">
                <a:solidFill>
                  <a:schemeClr val="tx1"/>
                </a:solidFill>
              </a:rPr>
              <a:t>Phase 1: Durchlesen des Sachverhalts</a:t>
            </a:r>
          </a:p>
          <a:p>
            <a:r>
              <a:rPr lang="de-CH" sz="1400">
                <a:solidFill>
                  <a:schemeClr val="tx1"/>
                </a:solidFill>
              </a:rPr>
              <a:t>Phase 2: Aufstellen eines groben Zeitplans</a:t>
            </a:r>
          </a:p>
          <a:p>
            <a:r>
              <a:rPr lang="de-CH" sz="1400">
                <a:solidFill>
                  <a:schemeClr val="tx1"/>
                </a:solidFill>
              </a:rPr>
              <a:t>Phase 3: Sorgfältiges Durchlesen des Sachverhalts sowie Erkennen und Anstreichen der Schlüsselinformationen ("Um was geht es?")</a:t>
            </a:r>
          </a:p>
          <a:p>
            <a:r>
              <a:rPr lang="de-CH" sz="1400">
                <a:solidFill>
                  <a:schemeClr val="tx1"/>
                </a:solidFill>
              </a:rPr>
              <a:t>Phase 4: Nachschlagen der einschlägigen Normen</a:t>
            </a:r>
          </a:p>
          <a:p>
            <a:r>
              <a:rPr lang="de-CH" sz="1400">
                <a:solidFill>
                  <a:schemeClr val="tx1"/>
                </a:solidFill>
              </a:rPr>
              <a:t>Phase 5: Strukturierung und Gliederung der Lösung</a:t>
            </a:r>
          </a:p>
          <a:p>
            <a:r>
              <a:rPr lang="de-CH" sz="1400">
                <a:solidFill>
                  <a:schemeClr val="tx1"/>
                </a:solidFill>
              </a:rPr>
              <a:t>Phase 6: Reinschrift</a:t>
            </a:r>
          </a:p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16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05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Phase 1 (Durchlesen) und Phase 2 (Zeitplan)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Phase 1: Durchlesen </a:t>
            </a:r>
          </a:p>
          <a:p>
            <a:r>
              <a:rPr lang="de-CH" sz="1400"/>
              <a:t>Erste Übersicht verschaffen</a:t>
            </a:r>
          </a:p>
          <a:p>
            <a:r>
              <a:rPr lang="de-CH" sz="1400"/>
              <a:t>Welche Fragen geben wie viele Punkte?</a:t>
            </a:r>
          </a:p>
          <a:p>
            <a:r>
              <a:rPr lang="de-CH" sz="1400"/>
              <a:t>Welche Fragen können rasch beantwortet werden?</a:t>
            </a:r>
          </a:p>
          <a:p>
            <a:r>
              <a:rPr lang="de-CH" sz="1400"/>
              <a:t>Welche Fragen benötigen mehr Zeit bei der Beantwortung?</a:t>
            </a:r>
          </a:p>
          <a:p>
            <a:r>
              <a:rPr lang="de-CH" sz="1400"/>
              <a:t>Vermeiden, dass nicht sämtliche Fragen beantwortet werden ("Übersehen der letzten Seite") </a:t>
            </a: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Phase 2: Zeitplan</a:t>
            </a:r>
          </a:p>
          <a:p>
            <a:r>
              <a:rPr lang="de-CH" sz="1400"/>
              <a:t>Gesamtzeitdauer:			</a:t>
            </a:r>
            <a:r>
              <a:rPr lang="de-CH" sz="1400" u="sng"/>
              <a:t>120 min</a:t>
            </a:r>
          </a:p>
          <a:p>
            <a:r>
              <a:rPr lang="de-CH" sz="1400"/>
              <a:t>Durchlesen Sachverhalt inkl. Anstreichen: 	15 min</a:t>
            </a:r>
          </a:p>
          <a:p>
            <a:r>
              <a:rPr lang="de-CH" sz="1400"/>
              <a:t>Lösen und Strukturieren der Fälle: 	45 min</a:t>
            </a:r>
          </a:p>
          <a:p>
            <a:r>
              <a:rPr lang="de-CH" sz="1400"/>
              <a:t>Ausformulieren und Reinschrift: 	45 min</a:t>
            </a:r>
          </a:p>
          <a:p>
            <a:r>
              <a:rPr lang="de-CH" sz="1400"/>
              <a:t>Reserve und Durchlesen der Lösungen: 	15 min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de-CH" sz="1400">
                <a:sym typeface="Wingdings" panose="05000000000000000000" pitchFamily="2" charset="2"/>
              </a:rPr>
              <a:t>	Vorschlag – Zeitplan jeweils auf individuelle 	Bedürfnisse anpassen </a:t>
            </a:r>
            <a:endParaRPr lang="de-CH" sz="1400"/>
          </a:p>
          <a:p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3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Phase 3: Schlüsselinformationen anstreichen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Hilfsmittel </a:t>
            </a:r>
          </a:p>
          <a:p>
            <a:r>
              <a:rPr lang="de-CH" sz="1400"/>
              <a:t>Leuchtstifte (Beispiel)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Daten: </a:t>
            </a:r>
            <a:r>
              <a:rPr lang="de-CH" sz="1400">
                <a:effectLst>
                  <a:glow rad="127000">
                    <a:srgbClr val="92D050"/>
                  </a:glow>
                </a:effectLst>
              </a:rPr>
              <a:t>grün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Personen: </a:t>
            </a:r>
            <a:r>
              <a:rPr lang="de-CH" sz="1400">
                <a:effectLst>
                  <a:glow rad="127000">
                    <a:srgbClr val="FF0000"/>
                  </a:glow>
                </a:effectLst>
              </a:rPr>
              <a:t>rot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Andere Schlüsselinformationen: </a:t>
            </a:r>
            <a:r>
              <a:rPr lang="de-CH" sz="1400">
                <a:effectLst>
                  <a:glow rad="127000">
                    <a:srgbClr val="FFFF00"/>
                  </a:glow>
                </a:effectLst>
              </a:rPr>
              <a:t>gelb</a:t>
            </a:r>
          </a:p>
          <a:p>
            <a:r>
              <a:rPr lang="de-CH" sz="1400"/>
              <a:t>Sudelpapier: Geistesblitze und Ideen sofort notieren</a:t>
            </a:r>
          </a:p>
          <a:p>
            <a:r>
              <a:rPr lang="de-CH" sz="1400"/>
              <a:t>Skizzen: Ordnung und Überblick verschaffen</a:t>
            </a:r>
          </a:p>
          <a:p>
            <a:r>
              <a:rPr lang="de-CH" sz="1400"/>
              <a:t>Pfeildiagramme für Personen | Personenverhältnisse</a:t>
            </a:r>
          </a:p>
          <a:p>
            <a:r>
              <a:rPr lang="de-CH" sz="1400"/>
              <a:t>Zeitachsen für Chronologie und Abläufe </a:t>
            </a:r>
          </a:p>
          <a:p>
            <a:r>
              <a:rPr lang="de-CH" sz="1400"/>
              <a:t>Post-its für relevante Gesetzesartikel und Beschriftung der Notizblätter</a:t>
            </a: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Erkennen der Schlüsselinformationen </a:t>
            </a:r>
          </a:p>
          <a:p>
            <a:r>
              <a:rPr lang="de-CH" sz="1400"/>
              <a:t>Was ist gefragt?</a:t>
            </a:r>
          </a:p>
          <a:p>
            <a:r>
              <a:rPr lang="de-CH" sz="1400"/>
              <a:t>Besonderheiten des Falls? </a:t>
            </a:r>
          </a:p>
          <a:p>
            <a:r>
              <a:rPr lang="de-CH" sz="1400"/>
              <a:t>Was ist rechtlich relevant?</a:t>
            </a:r>
          </a:p>
          <a:p>
            <a:r>
              <a:rPr lang="de-CH" sz="1400"/>
              <a:t>Was sind die Fragestellungen bzw. Probleme, die behandelt werden müssen?</a:t>
            </a:r>
          </a:p>
          <a:p>
            <a:r>
              <a:rPr lang="de-CH" sz="1400"/>
              <a:t>Was will die Korrektorin bzw. der Korrektor lesen?</a:t>
            </a:r>
          </a:p>
          <a:p>
            <a:r>
              <a:rPr lang="de-CH" sz="1400"/>
              <a:t>Gabelungen erkennen</a:t>
            </a:r>
          </a:p>
          <a:p>
            <a:r>
              <a:rPr lang="de-CH" sz="1400"/>
              <a:t>Keine langen Ausführungen zu offensichtlichen oder unproblematischen Punkten </a:t>
            </a:r>
          </a:p>
          <a:p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19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Phase 4: Nachschlagen der einschlägigen Gesetzesnormen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Anwendung der Gesetzesnormen  </a:t>
            </a:r>
          </a:p>
          <a:p>
            <a:r>
              <a:rPr lang="de-CH" sz="1400"/>
              <a:t>Gesetze strukturiert durchsuchen und nicht auf einzelne Artikel fokussieren 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Alle Absätze des Artikels lesen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Vorherige und nachkommende Artikel lesen </a:t>
            </a:r>
          </a:p>
          <a:p>
            <a:r>
              <a:rPr lang="de-CH" sz="1400"/>
              <a:t>Konkrete Anspruchsgrundlage suchen</a:t>
            </a:r>
          </a:p>
          <a:p>
            <a:pPr lvl="1">
              <a:spcBef>
                <a:spcPts val="600"/>
              </a:spcBef>
            </a:pPr>
            <a:r>
              <a:rPr lang="de-CH" sz="1400" i="1"/>
              <a:t>lex generalis </a:t>
            </a:r>
            <a:r>
              <a:rPr lang="de-CH" sz="1400"/>
              <a:t>und </a:t>
            </a:r>
            <a:r>
              <a:rPr lang="de-CH" sz="1400" i="1"/>
              <a:t>lex specialis </a:t>
            </a:r>
            <a:r>
              <a:rPr lang="de-CH" sz="1400"/>
              <a:t>erkennen 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Gesetzesstelle genau ermitteln (Artikel, Absatz, Buchstabe bzw. Ziffer) </a:t>
            </a:r>
          </a:p>
          <a:p>
            <a:r>
              <a:rPr lang="de-CH" sz="1400"/>
              <a:t>Post-its verwenden (sofern erlaubt)</a:t>
            </a:r>
          </a:p>
          <a:p>
            <a:r>
              <a:rPr lang="de-CH" sz="1400"/>
              <a:t>Verbindungen von einzelnen Artikeln auf Sudelblatt aufzeigen </a:t>
            </a: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Erkenntnis </a:t>
            </a:r>
          </a:p>
          <a:p>
            <a:pPr marL="0" indent="0">
              <a:buNone/>
            </a:pPr>
            <a:endParaRPr lang="de-CH" b="1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b="1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b="1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b="1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b="1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b="1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sz="1400" b="1">
                <a:sym typeface="Wingdings" panose="05000000000000000000" pitchFamily="2" charset="2"/>
              </a:rPr>
              <a:t>Das Gesetz ist das wichtigste Hilfsmittel, das Dir an einer Prüfung zur Verfügung steht!</a:t>
            </a:r>
          </a:p>
          <a:p>
            <a:pPr marL="0" indent="0">
              <a:buNone/>
            </a:pPr>
            <a:endParaRPr lang="de-CH" b="1">
              <a:sym typeface="Wingdings" panose="05000000000000000000" pitchFamily="2" charset="2"/>
            </a:endParaRPr>
          </a:p>
          <a:p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01" y="2487954"/>
            <a:ext cx="4412998" cy="1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Phase 5: Strukturierung der Lösung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Anspruchsmethode  </a:t>
            </a:r>
          </a:p>
          <a:p>
            <a:r>
              <a:rPr lang="de-CH" sz="1400"/>
              <a:t>Einstiegsfrage: "</a:t>
            </a:r>
            <a:r>
              <a:rPr lang="de-CH" sz="1400" b="1" u="sng"/>
              <a:t>W</a:t>
            </a:r>
            <a:r>
              <a:rPr lang="de-CH" sz="1400"/>
              <a:t>er </a:t>
            </a:r>
            <a:r>
              <a:rPr lang="de-CH" sz="1400" b="1" u="sng"/>
              <a:t>w</a:t>
            </a:r>
            <a:r>
              <a:rPr lang="de-CH" sz="1400"/>
              <a:t>ill </a:t>
            </a:r>
            <a:r>
              <a:rPr lang="de-CH" sz="1400" b="1" u="sng"/>
              <a:t>w</a:t>
            </a:r>
            <a:r>
              <a:rPr lang="de-CH" sz="1400"/>
              <a:t>as von </a:t>
            </a:r>
            <a:r>
              <a:rPr lang="de-CH" sz="1400" b="1" u="sng"/>
              <a:t>w</a:t>
            </a:r>
            <a:r>
              <a:rPr lang="de-CH" sz="1400"/>
              <a:t>em </a:t>
            </a:r>
            <a:r>
              <a:rPr lang="de-CH" sz="1400" b="1" u="sng"/>
              <a:t>w</a:t>
            </a:r>
            <a:r>
              <a:rPr lang="de-CH" sz="1400"/>
              <a:t>oraus?"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In der Regel nicht anwendbar bei spezifischen Fragen </a:t>
            </a:r>
          </a:p>
          <a:p>
            <a:r>
              <a:rPr lang="de-CH" sz="1400">
                <a:sym typeface="Wingdings" panose="05000000000000000000" pitchFamily="2" charset="2"/>
              </a:rPr>
              <a:t>Grundstruktur auf Notizblatt festlegen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Nach Personen oder Gegenständen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Nach Anspruchsgrundlagen </a:t>
            </a:r>
          </a:p>
          <a:p>
            <a:r>
              <a:rPr lang="de-CH" sz="1400">
                <a:sym typeface="Wingdings" panose="05000000000000000000" pitchFamily="2" charset="2"/>
              </a:rPr>
              <a:t>Gutachtenstil, nicht Urteilsstil</a:t>
            </a:r>
          </a:p>
          <a:p>
            <a:r>
              <a:rPr lang="de-CH" sz="1400">
                <a:sym typeface="Wingdings" panose="05000000000000000000" pitchFamily="2" charset="2"/>
              </a:rPr>
              <a:t>Prüffragen für jeden einzelnen Anspruch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Ist der Anspruch entstanden (z.B. aus Vertrag)?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Ist der Anspruch erloschen (z.B. durch Tilgung)?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Ist der Anspruch durchsetzbar (z.B. Verjährung)? </a:t>
            </a:r>
          </a:p>
          <a:p>
            <a:r>
              <a:rPr lang="de-CH" sz="1400">
                <a:sym typeface="Wingdings" panose="05000000000000000000" pitchFamily="2" charset="2"/>
              </a:rPr>
              <a:t>Widersprüche vermeiden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Beispiel einer Gliederung   </a:t>
            </a:r>
          </a:p>
          <a:p>
            <a:r>
              <a:rPr lang="de-CH" sz="1400" u="sng" dirty="0"/>
              <a:t>Ansprüche Person A</a:t>
            </a:r>
          </a:p>
          <a:p>
            <a:pPr marL="269875" lvl="1" indent="0">
              <a:spcBef>
                <a:spcPts val="600"/>
              </a:spcBef>
              <a:buNone/>
            </a:pPr>
            <a:r>
              <a:rPr lang="de-CH" sz="1400" dirty="0"/>
              <a:t>1) Ansprüche A gegenüber B</a:t>
            </a:r>
          </a:p>
          <a:p>
            <a:pPr marL="540000" lvl="2" indent="0">
              <a:spcBef>
                <a:spcPts val="600"/>
              </a:spcBef>
              <a:buNone/>
            </a:pPr>
            <a:r>
              <a:rPr lang="de-CH" sz="1400" dirty="0"/>
              <a:t>1.1) Ansprüche aus Vertrag</a:t>
            </a:r>
          </a:p>
          <a:p>
            <a:pPr marL="882900" lvl="2" indent="-342900">
              <a:spcBef>
                <a:spcPts val="600"/>
              </a:spcBef>
              <a:buAutoNum type="alphaLcParenR"/>
            </a:pPr>
            <a:r>
              <a:rPr lang="de-CH" sz="1400" dirty="0"/>
              <a:t>Vertragsentstehung</a:t>
            </a:r>
          </a:p>
          <a:p>
            <a:pPr marL="882900" lvl="2" indent="-342900">
              <a:spcBef>
                <a:spcPts val="600"/>
              </a:spcBef>
              <a:buAutoNum type="alphaLcParenR"/>
            </a:pPr>
            <a:r>
              <a:rPr lang="de-CH" sz="1400" dirty="0"/>
              <a:t>Vertragserfüllung</a:t>
            </a:r>
          </a:p>
          <a:p>
            <a:pPr marL="882900" lvl="2" indent="-342900">
              <a:spcBef>
                <a:spcPts val="600"/>
              </a:spcBef>
              <a:buAutoNum type="alphaLcParenR"/>
            </a:pPr>
            <a:r>
              <a:rPr lang="de-CH" sz="1400" dirty="0"/>
              <a:t>(Zwischen-)Fazit</a:t>
            </a:r>
          </a:p>
          <a:p>
            <a:pPr marL="540000" lvl="2" indent="0">
              <a:spcBef>
                <a:spcPts val="600"/>
              </a:spcBef>
              <a:buNone/>
            </a:pPr>
            <a:r>
              <a:rPr lang="de-CH" sz="1400" dirty="0"/>
              <a:t>1.2) Ansprüche aus unerlaubter Handlung</a:t>
            </a:r>
          </a:p>
          <a:p>
            <a:pPr marL="540000" lvl="2" indent="0">
              <a:spcBef>
                <a:spcPts val="600"/>
              </a:spcBef>
              <a:buNone/>
            </a:pPr>
            <a:r>
              <a:rPr lang="de-CH" sz="1400" dirty="0"/>
              <a:t>1.3) Ansprüche aus Kondiktion</a:t>
            </a:r>
          </a:p>
          <a:p>
            <a:pPr marL="540000" lvl="2" indent="0">
              <a:spcBef>
                <a:spcPts val="600"/>
              </a:spcBef>
              <a:buNone/>
            </a:pPr>
            <a:r>
              <a:rPr lang="de-CH" sz="1400" dirty="0"/>
              <a:t>1.4) Zusammenfassung  </a:t>
            </a:r>
          </a:p>
          <a:p>
            <a:pPr marL="270000" lvl="1" indent="0">
              <a:spcBef>
                <a:spcPts val="600"/>
              </a:spcBef>
              <a:buNone/>
            </a:pPr>
            <a:r>
              <a:rPr lang="de-CH" sz="1400" dirty="0"/>
              <a:t>2) Ansprüche A gegenüber C</a:t>
            </a:r>
          </a:p>
          <a:p>
            <a:r>
              <a:rPr lang="de-CH" sz="1400" u="sng" dirty="0"/>
              <a:t>Ansprüche Person B </a:t>
            </a:r>
          </a:p>
          <a:p>
            <a:r>
              <a:rPr lang="de-CH" sz="1400" u="sng" dirty="0"/>
              <a:t>Ansprüche Person C </a:t>
            </a:r>
          </a:p>
          <a:p>
            <a:endParaRPr lang="de-CH" sz="1400" u="sng" dirty="0"/>
          </a:p>
          <a:p>
            <a:pPr lvl="2"/>
            <a:endParaRPr lang="de-CH" sz="1400" dirty="0"/>
          </a:p>
          <a:p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48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Phase 6 : Reinschrift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Grundsätzliches  </a:t>
            </a:r>
          </a:p>
          <a:p>
            <a:r>
              <a:rPr lang="de-CH" sz="1400">
                <a:sym typeface="Wingdings" panose="05000000000000000000" pitchFamily="2" charset="2"/>
              </a:rPr>
              <a:t>Gliederung übernehmen und Überschriften setzen</a:t>
            </a:r>
          </a:p>
          <a:p>
            <a:r>
              <a:rPr lang="de-CH" sz="1400">
                <a:sym typeface="Wingdings" panose="05000000000000000000" pitchFamily="2" charset="2"/>
              </a:rPr>
              <a:t>Einleitung und (Zwischen-)Fazit für jeden zu prüfenden Anspruch</a:t>
            </a:r>
          </a:p>
          <a:p>
            <a:r>
              <a:rPr lang="de-CH" sz="1400">
                <a:sym typeface="Wingdings" panose="05000000000000000000" pitchFamily="2" charset="2"/>
              </a:rPr>
              <a:t>Leserlich schreiben</a:t>
            </a:r>
          </a:p>
          <a:p>
            <a:r>
              <a:rPr lang="de-CH" sz="1400">
                <a:sym typeface="Wingdings" panose="05000000000000000000" pitchFamily="2" charset="2"/>
              </a:rPr>
              <a:t>Fachbegriffe hervorheben  </a:t>
            </a:r>
          </a:p>
          <a:p>
            <a:r>
              <a:rPr lang="de-CH" sz="1400">
                <a:sym typeface="Wingdings" panose="05000000000000000000" pitchFamily="2" charset="2"/>
              </a:rPr>
              <a:t>Genug Platz lassen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Für jede (Teil-)Frage ein neues Blatt nehmen</a:t>
            </a:r>
          </a:p>
          <a:p>
            <a:r>
              <a:rPr lang="de-CH" sz="1400">
                <a:sym typeface="Wingdings" panose="05000000000000000000" pitchFamily="2" charset="2"/>
              </a:rPr>
              <a:t>Seiten nummerieren inklusive Gesamtzahl (1|12, 2|12, etc.) 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Beispiel von Einleitung und (Zwischen-)Fazit</a:t>
            </a:r>
          </a:p>
          <a:p>
            <a:r>
              <a:rPr lang="de-CH" sz="1400"/>
              <a:t>Einleitung: "</a:t>
            </a:r>
            <a:r>
              <a:rPr lang="de-CH" sz="1400" i="1"/>
              <a:t>A könnte einen Anspruch gegenüber B auf Zahlung von CHF 15'000 aus </a:t>
            </a:r>
            <a:r>
              <a:rPr lang="de-CH" sz="1400" i="1">
                <a:sym typeface="Wingdings" panose="05000000000000000000" pitchFamily="2" charset="2"/>
              </a:rPr>
              <a:t>Art. 184 Abs. 1 OR </a:t>
            </a:r>
            <a:r>
              <a:rPr lang="de-CH" sz="1400" i="1"/>
              <a:t>haben, sofern zwischen den Parteien ein gültiger Kaufvertrag zustande gekommen ist.</a:t>
            </a:r>
            <a:r>
              <a:rPr lang="de-CH" sz="1400"/>
              <a:t>"  </a:t>
            </a:r>
          </a:p>
          <a:p>
            <a:r>
              <a:rPr lang="de-CH" sz="1400"/>
              <a:t>(Zwischen-)Fazit: "</a:t>
            </a:r>
            <a:r>
              <a:rPr lang="de-CH" sz="1400" i="1"/>
              <a:t>Da A und B einen gültigen Kaufvertrag abgeschlossen und einen Kaufpreis von </a:t>
            </a:r>
            <a:br>
              <a:rPr lang="de-CH" sz="1400" i="1"/>
            </a:br>
            <a:r>
              <a:rPr lang="de-CH" sz="1400" i="1"/>
              <a:t>CHF 15'000 vereinbart haben, hat A gestützt auf </a:t>
            </a:r>
            <a:br>
              <a:rPr lang="de-CH" sz="1400" i="1"/>
            </a:br>
            <a:r>
              <a:rPr lang="de-CH" sz="1400" i="1">
                <a:sym typeface="Wingdings" panose="05000000000000000000" pitchFamily="2" charset="2"/>
              </a:rPr>
              <a:t>Art. 184 Abs. 1 OR gegenüber B einen Anspruch auf Zahlung von CHF 15'000.</a:t>
            </a:r>
            <a:r>
              <a:rPr lang="de-CH" sz="1400">
                <a:sym typeface="Wingdings" panose="05000000000000000000" pitchFamily="2" charset="2"/>
              </a:rPr>
              <a:t>"</a:t>
            </a:r>
            <a:endParaRPr lang="de-CH" sz="1400"/>
          </a:p>
          <a:p>
            <a:pPr>
              <a:lnSpc>
                <a:spcPct val="150000"/>
              </a:lnSpc>
            </a:pPr>
            <a:endParaRPr lang="de-CH" sz="1400"/>
          </a:p>
          <a:p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0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>
                <a:cs typeface="Arial" panose="020B0604020202020204" pitchFamily="34" charset="0"/>
              </a:rPr>
              <a:t>Allgemeine Empfehlungen ("Tipps und Tricks")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CH" sz="1400" dirty="0">
                <a:sym typeface="Wingdings" panose="05000000000000000000" pitchFamily="2" charset="2"/>
              </a:rPr>
              <a:t>Grundausstattung: Leuchtstifte, Schreibzeug, Post-</a:t>
            </a:r>
            <a:r>
              <a:rPr lang="de-CH" sz="1400" dirty="0" err="1">
                <a:sym typeface="Wingdings" panose="05000000000000000000" pitchFamily="2" charset="2"/>
              </a:rPr>
              <a:t>it</a:t>
            </a:r>
            <a:r>
              <a:rPr lang="de-CH" sz="1400" dirty="0">
                <a:sym typeface="Wingdings" panose="05000000000000000000" pitchFamily="2" charset="2"/>
              </a:rPr>
              <a:t>, Tipp-ex-Roller</a:t>
            </a:r>
          </a:p>
          <a:p>
            <a:r>
              <a:rPr lang="de-CH" sz="1400" dirty="0">
                <a:sym typeface="Wingdings" panose="05000000000000000000" pitchFamily="2" charset="2"/>
              </a:rPr>
              <a:t>Genaues und exaktes Durchlesen des Sachverhalts </a:t>
            </a:r>
          </a:p>
          <a:p>
            <a:r>
              <a:rPr lang="de-CH" sz="1400" dirty="0">
                <a:sym typeface="Wingdings" panose="05000000000000000000" pitchFamily="2" charset="2"/>
              </a:rPr>
              <a:t>Zeit sinnvoll investieren ("</a:t>
            </a:r>
            <a:r>
              <a:rPr lang="de-CH" sz="1400" dirty="0" err="1">
                <a:sym typeface="Wingdings" panose="05000000000000000000" pitchFamily="2" charset="2"/>
              </a:rPr>
              <a:t>Pilzesammeln</a:t>
            </a:r>
            <a:r>
              <a:rPr lang="de-CH" sz="1400" dirty="0">
                <a:sym typeface="Wingdings" panose="05000000000000000000" pitchFamily="2" charset="2"/>
              </a:rPr>
              <a:t>-Analogie") </a:t>
            </a:r>
          </a:p>
          <a:p>
            <a:r>
              <a:rPr lang="de-CH" sz="1400" dirty="0"/>
              <a:t>Keine langen Ausführungen zu offensichtlichen oder unproblematischen Punkten </a:t>
            </a:r>
          </a:p>
          <a:p>
            <a:r>
              <a:rPr lang="de-CH" sz="1400" dirty="0">
                <a:sym typeface="Wingdings" panose="05000000000000000000" pitchFamily="2" charset="2"/>
              </a:rPr>
              <a:t>Sachverhalt nicht uminterpretieren oder ergänzen</a:t>
            </a:r>
          </a:p>
          <a:p>
            <a:r>
              <a:rPr lang="de-CH" sz="1400" dirty="0">
                <a:sym typeface="Wingdings" panose="05000000000000000000" pitchFamily="2" charset="2"/>
              </a:rPr>
              <a:t>Gesetzesstellen genau angeben (z.B. Art. 24 Abs. 1 Ziff. 4 OR)</a:t>
            </a:r>
          </a:p>
          <a:p>
            <a:r>
              <a:rPr lang="de-CH" sz="1400" dirty="0">
                <a:sym typeface="Wingdings" panose="05000000000000000000" pitchFamily="2" charset="2"/>
              </a:rPr>
              <a:t>Festhalten an der Grundstruktur</a:t>
            </a:r>
          </a:p>
          <a:p>
            <a:r>
              <a:rPr lang="de-CH" sz="1400" dirty="0">
                <a:sym typeface="Wingdings" panose="05000000000000000000" pitchFamily="2" charset="2"/>
              </a:rPr>
              <a:t>Festhalten an der gewählten rechtlichen Argumentation (keine Widersprüche)</a:t>
            </a:r>
          </a:p>
          <a:p>
            <a:r>
              <a:rPr lang="de-CH" sz="1400" dirty="0">
                <a:sym typeface="Wingdings" panose="05000000000000000000" pitchFamily="2" charset="2"/>
              </a:rPr>
              <a:t>Genug Papier verwenden </a:t>
            </a:r>
          </a:p>
          <a:p>
            <a:r>
              <a:rPr lang="de-CH" sz="1400" dirty="0">
                <a:sym typeface="Wingdings" panose="05000000000000000000" pitchFamily="2" charset="2"/>
              </a:rPr>
              <a:t>Versuchen, sich in die Person der Korrektorin bzw. des Korrektors zu versetzen: Was will sie bzw. er lesen; welche Stichworte | Fachbegriffe muss ich unbedingt erwähnen?</a:t>
            </a:r>
          </a:p>
          <a:p>
            <a:r>
              <a:rPr lang="de-CH" sz="1400" dirty="0">
                <a:sym typeface="Wingdings" panose="05000000000000000000" pitchFamily="2" charset="2"/>
              </a:rPr>
              <a:t>"Legale Bestechung": Klare Gliederung, saubere Abfassung, leserliche Schrift </a:t>
            </a:r>
          </a:p>
          <a:p>
            <a:r>
              <a:rPr lang="de-CH" sz="1400" dirty="0">
                <a:sym typeface="Wingdings" panose="05000000000000000000" pitchFamily="2" charset="2"/>
              </a:rPr>
              <a:t>Alte Prüfungen lösen </a:t>
            </a: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de-CH" sz="1400" b="1" dirty="0">
                <a:solidFill>
                  <a:schemeClr val="hlink"/>
                </a:solidFill>
                <a:sym typeface="Wingdings" panose="05000000000000000000" pitchFamily="2" charset="2"/>
              </a:rPr>
              <a:t>www.jusforum.ch</a:t>
            </a: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de-CH" sz="1400" dirty="0">
                <a:sym typeface="Wingdings" panose="05000000000000000000" pitchFamily="2" charset="2"/>
              </a:rPr>
              <a:t>und in Lerngruppe besprechen </a:t>
            </a:r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Fallbesprechung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736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Allgemeines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Grundsätzliches </a:t>
            </a:r>
          </a:p>
          <a:p>
            <a:r>
              <a:rPr lang="de-CH" sz="1400"/>
              <a:t>Anspruchsmethode: </a:t>
            </a:r>
            <a:r>
              <a:rPr lang="de-CH" sz="1400" b="1" u="sng"/>
              <a:t>W</a:t>
            </a:r>
            <a:r>
              <a:rPr lang="de-CH" sz="1400"/>
              <a:t>er </a:t>
            </a:r>
            <a:r>
              <a:rPr lang="de-CH" sz="1400" b="1" u="sng"/>
              <a:t>w</a:t>
            </a:r>
            <a:r>
              <a:rPr lang="de-CH" sz="1400"/>
              <a:t>ill </a:t>
            </a:r>
            <a:r>
              <a:rPr lang="de-CH" sz="1400" b="1" u="sng"/>
              <a:t>w</a:t>
            </a:r>
            <a:r>
              <a:rPr lang="de-CH" sz="1400"/>
              <a:t>as von </a:t>
            </a:r>
            <a:r>
              <a:rPr lang="de-CH" sz="1400" b="1" u="sng"/>
              <a:t>w</a:t>
            </a:r>
            <a:r>
              <a:rPr lang="de-CH" sz="1400"/>
              <a:t>em </a:t>
            </a:r>
            <a:r>
              <a:rPr lang="de-CH" sz="1400" b="1" u="sng"/>
              <a:t>w</a:t>
            </a:r>
            <a:r>
              <a:rPr lang="de-CH" sz="1400"/>
              <a:t>oraus?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Siehe jeweils die konkrete(n) Aufgabe(n) bzw. Fragestellung(en) 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Bei Sachverhalt 1 sind die Fragen nach Gegenständen strukturiert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Sachverhalt 2 ist sehr ausführlich und enthält viele Informationen, die für die Falllösung nicht relevant sind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Bei Sachverhalt 3 sind drei Personen involviert (Zession) </a:t>
            </a:r>
          </a:p>
          <a:p>
            <a:r>
              <a:rPr lang="de-CH" sz="1400">
                <a:sym typeface="Wingdings" panose="05000000000000000000" pitchFamily="2" charset="2"/>
              </a:rPr>
              <a:t>Welche (Teil-)Frage gibt wie viele Punkte?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Sachverhalt 1 gibt mehr als 50% der Punkte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Berücksichtigung der Punkte beim Zeitplan </a:t>
            </a:r>
          </a:p>
          <a:p>
            <a:pPr lvl="1"/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Zeitplan am Beispiel der Prüfungsfälle</a:t>
            </a:r>
          </a:p>
          <a:p>
            <a:r>
              <a:rPr lang="de-CH" sz="1400"/>
              <a:t>Gesamtzeitdauer:			</a:t>
            </a:r>
            <a:r>
              <a:rPr lang="de-CH" sz="1400" u="sng"/>
              <a:t>120 min</a:t>
            </a:r>
          </a:p>
          <a:p>
            <a:r>
              <a:rPr lang="de-CH" sz="1400"/>
              <a:t>Durchlesen Sachverhalt inkl. Anstreichen: 	15 min</a:t>
            </a:r>
          </a:p>
          <a:p>
            <a:r>
              <a:rPr lang="de-CH" sz="1400"/>
              <a:t>Lösen und Strukturierung der Fälle: 	45 min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Skizzieren Lösung SV 1 (34 Punkte):	</a:t>
            </a:r>
            <a:r>
              <a:rPr lang="de-CH" sz="1400" i="1"/>
              <a:t>26 min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Skizzieren Lösung SV 2 (10 Punkte): 	</a:t>
            </a:r>
            <a:r>
              <a:rPr lang="de-CH" sz="1400" i="1"/>
              <a:t>8 min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Skizzieren Lösung SV 3 (15 Punkte): 	</a:t>
            </a:r>
            <a:r>
              <a:rPr lang="de-CH" sz="1400" i="1"/>
              <a:t>11 min</a:t>
            </a:r>
          </a:p>
          <a:p>
            <a:r>
              <a:rPr lang="de-CH" sz="1400"/>
              <a:t>Ausformulierung und Reinschrift: 	45 min</a:t>
            </a:r>
          </a:p>
          <a:p>
            <a:r>
              <a:rPr lang="de-CH" sz="1400"/>
              <a:t>Reserve und Durchlesen der Lösungen: 	15 min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66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Ablauf der Veranstaltung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Begrüssung und kurze Einleitung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Allgemeine Informationen und Empfehlungen zum Schreiben von Prüfungen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Besprechung Sachverhalt 1 "Über Kunst lässt sich streiten"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Besprechung Sachverhalt 2 "Zoff im Biergarten"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Besprechung Sachverhalt 3 "Wettkönig"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Allgemeine und fallspezifische Fragen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Hinweis auf Veranstaltungen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Feedback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Diskussion und gemütliches Beisammensein mit </a:t>
            </a:r>
            <a:r>
              <a:rPr lang="de-CH" sz="1400" i="1" dirty="0"/>
              <a:t>Apéro </a:t>
            </a:r>
            <a:r>
              <a:rPr lang="de-CH" sz="1400" i="1"/>
              <a:t>Riche</a:t>
            </a:r>
            <a:endParaRPr lang="de-CH" sz="1400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13080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01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1" y="2631224"/>
            <a:ext cx="6765762" cy="696218"/>
          </a:xfrm>
        </p:spPr>
        <p:txBody>
          <a:bodyPr/>
          <a:lstStyle/>
          <a:p>
            <a:r>
              <a:rPr lang="de-CH"/>
              <a:t>Sachverhalt 1</a:t>
            </a:r>
            <a:br>
              <a:rPr lang="de-CH"/>
            </a:br>
            <a:r>
              <a:rPr lang="de-CH"/>
              <a:t>"Über Kunst lässt sich streiten"</a:t>
            </a:r>
            <a:br>
              <a:rPr lang="de-CH"/>
            </a:b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002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Sachverhalt 1: Frage 1 – Einleitung 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Chronologie    </a:t>
            </a:r>
          </a:p>
          <a:p>
            <a:r>
              <a:rPr lang="de-CH" sz="1400" b="1">
                <a:solidFill>
                  <a:schemeClr val="tx1"/>
                </a:solidFill>
              </a:rPr>
              <a:t>21. Februar: </a:t>
            </a:r>
            <a:r>
              <a:rPr lang="de-CH" sz="1400">
                <a:solidFill>
                  <a:schemeClr val="tx1"/>
                </a:solidFill>
              </a:rPr>
              <a:t>Besichtigung der Galerie durch A</a:t>
            </a:r>
            <a:endParaRPr lang="de-CH" sz="1400" b="1">
              <a:solidFill>
                <a:schemeClr val="tx1"/>
              </a:solidFill>
            </a:endParaRPr>
          </a:p>
          <a:p>
            <a:r>
              <a:rPr lang="de-CH" sz="1400" b="1">
                <a:solidFill>
                  <a:schemeClr val="tx1"/>
                </a:solidFill>
              </a:rPr>
              <a:t>2. März: </a:t>
            </a:r>
            <a:r>
              <a:rPr lang="de-CH" sz="1400">
                <a:solidFill>
                  <a:schemeClr val="tx1"/>
                </a:solidFill>
              </a:rPr>
              <a:t>Verkauf von Skulptur 1 durch den Angestellten C an den Stammkunden X</a:t>
            </a:r>
          </a:p>
          <a:p>
            <a:r>
              <a:rPr lang="de-CH" sz="1400" b="1">
                <a:solidFill>
                  <a:schemeClr val="tx1"/>
                </a:solidFill>
              </a:rPr>
              <a:t>3. März: </a:t>
            </a:r>
            <a:r>
              <a:rPr lang="de-CH" sz="1400">
                <a:solidFill>
                  <a:schemeClr val="tx1"/>
                </a:solidFill>
              </a:rPr>
              <a:t>Zerstörung von Skulptur 2 durch einen unachtsamen Kunden </a:t>
            </a:r>
          </a:p>
          <a:p>
            <a:r>
              <a:rPr lang="de-CH" sz="1400" b="1"/>
              <a:t>4. März (12:00 Uhr): </a:t>
            </a:r>
            <a:r>
              <a:rPr lang="de-CH" sz="1400"/>
              <a:t>Aufgeben der Bestellung per Telefon</a:t>
            </a:r>
          </a:p>
          <a:p>
            <a:r>
              <a:rPr lang="de-CH" sz="1400" b="1"/>
              <a:t>Nacht vom 4. auf den 5. März: </a:t>
            </a:r>
            <a:r>
              <a:rPr lang="de-CH" sz="1400">
                <a:solidFill>
                  <a:schemeClr val="tx1"/>
                </a:solidFill>
              </a:rPr>
              <a:t>Skulptur 3 wird </a:t>
            </a:r>
            <a:r>
              <a:rPr lang="de-CH" sz="1400"/>
              <a:t>gestohlen</a:t>
            </a:r>
            <a:endParaRPr lang="de-CH" sz="1400" baseline="-25000"/>
          </a:p>
          <a:p>
            <a:r>
              <a:rPr lang="de-CH" sz="1400" b="1">
                <a:solidFill>
                  <a:schemeClr val="tx1"/>
                </a:solidFill>
              </a:rPr>
              <a:t>6. März: </a:t>
            </a:r>
            <a:r>
              <a:rPr lang="de-CH" sz="1400"/>
              <a:t>Fallenlassen von</a:t>
            </a:r>
            <a:r>
              <a:rPr lang="de-CH" sz="1400">
                <a:solidFill>
                  <a:schemeClr val="tx1"/>
                </a:solidFill>
              </a:rPr>
              <a:t> Skulptur 4 </a:t>
            </a:r>
            <a:r>
              <a:rPr lang="de-CH" sz="1400"/>
              <a:t>durch den Angestellten C</a:t>
            </a:r>
          </a:p>
          <a:p>
            <a:r>
              <a:rPr lang="de-CH" sz="1400" b="1">
                <a:solidFill>
                  <a:schemeClr val="tx1"/>
                </a:solidFill>
              </a:rPr>
              <a:t>7. März: </a:t>
            </a:r>
            <a:r>
              <a:rPr lang="de-CH" sz="1400"/>
              <a:t>A erscheint in der Galerie und will Skulpturen und Gemälde 3 abholen </a:t>
            </a:r>
          </a:p>
          <a:p>
            <a:endParaRPr lang="de-CH" sz="1400" baseline="-25000"/>
          </a:p>
          <a:p>
            <a:endParaRPr lang="de-CH" sz="1400" baseline="-25000"/>
          </a:p>
          <a:p>
            <a:pPr>
              <a:lnSpc>
                <a:spcPct val="150000"/>
              </a:lnSpc>
            </a:pPr>
            <a:endParaRPr lang="de-CH" sz="14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de-CH" sz="1400">
              <a:solidFill>
                <a:srgbClr val="FF0000"/>
              </a:solidFill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Konsens </a:t>
            </a:r>
          </a:p>
          <a:p>
            <a:r>
              <a:rPr lang="de-CH" sz="1400">
                <a:sym typeface="Wingdings" panose="05000000000000000000" pitchFamily="2" charset="2"/>
              </a:rPr>
              <a:t>Wann und wie ist ein natürlicher Konsens zustande gekommen? 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Bei Besichtigung vom 21. Februar noch kein Konsens ("</a:t>
            </a:r>
            <a:r>
              <a:rPr lang="de-CH" sz="1400" i="1">
                <a:sym typeface="Wingdings" panose="05000000000000000000" pitchFamily="2" charset="2"/>
              </a:rPr>
              <a:t>doch kann er sich noch nicht zu einem Kauf entschliessen</a:t>
            </a:r>
            <a:r>
              <a:rPr lang="de-CH" sz="1400">
                <a:sym typeface="Wingdings" panose="05000000000000000000" pitchFamily="2" charset="2"/>
              </a:rPr>
              <a:t>")  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Natürlicher Konsens durch übereinstimmende Willenserklärungen (Art. 1 OR) beim Telefonat vom 4. März um 12:00 Uhr </a:t>
            </a:r>
          </a:p>
          <a:p>
            <a:r>
              <a:rPr lang="de-CH" sz="1400">
                <a:sym typeface="Wingdings" panose="05000000000000000000" pitchFamily="2" charset="2"/>
              </a:rPr>
              <a:t>Konsens gilt für sämtliche vier Skulpturen und alle drei Gemälde </a:t>
            </a:r>
          </a:p>
          <a:p>
            <a:pPr>
              <a:lnSpc>
                <a:spcPct val="150000"/>
              </a:lnSpc>
            </a:pPr>
            <a:endParaRPr lang="de-CH" sz="1400"/>
          </a:p>
          <a:p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34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1 – Skulptur 1 (verkauft)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Vertragsentstehung   </a:t>
            </a:r>
          </a:p>
          <a:p>
            <a:r>
              <a:rPr lang="de-CH" sz="1400">
                <a:sym typeface="Wingdings" panose="05000000000000000000" pitchFamily="2" charset="2"/>
              </a:rPr>
              <a:t>Ausgangslage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Skulptur 1 war bei Vertragsschluss bereits verkauft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B kann nicht mehr liefern, Stammkunde X könnte liefern </a:t>
            </a:r>
          </a:p>
          <a:p>
            <a:r>
              <a:rPr lang="de-CH" sz="1400">
                <a:sym typeface="Wingdings" panose="05000000000000000000" pitchFamily="2" charset="2"/>
              </a:rPr>
              <a:t>Rechtliche Qualifikation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Anfängliche subjektive Unmöglichkeit</a:t>
            </a:r>
          </a:p>
          <a:p>
            <a:r>
              <a:rPr lang="de-CH" sz="1400">
                <a:sym typeface="Wingdings" panose="05000000000000000000" pitchFamily="2" charset="2"/>
              </a:rPr>
              <a:t>Rechtsfolge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Anfängliche subjektive Unmöglichkeit hindert die Wirksamkeit des Vertrages nicht</a:t>
            </a:r>
          </a:p>
          <a:p>
            <a:pPr lvl="1">
              <a:spcBef>
                <a:spcPts val="600"/>
              </a:spcBef>
            </a:pPr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anose="05000000000000000000" pitchFamily="2" charset="2"/>
              </a:rPr>
              <a:t>: Es ist ein wirksamer Kaufvertrag zustande gekommen 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Vertragserfüllung</a:t>
            </a:r>
            <a:endParaRPr lang="de-CH" sz="1400" dirty="0"/>
          </a:p>
          <a:p>
            <a:r>
              <a:rPr lang="de-CH" sz="1400" dirty="0"/>
              <a:t>B kann nicht mehr leisten </a:t>
            </a:r>
          </a:p>
          <a:p>
            <a:r>
              <a:rPr lang="de-CH" sz="1400" dirty="0"/>
              <a:t>Verschulden?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Ja, B hätte abklären können und müssen, ob die Skulptur 1 noch verfügbar war </a:t>
            </a:r>
          </a:p>
          <a:p>
            <a:r>
              <a:rPr lang="de-CH" sz="1400" dirty="0"/>
              <a:t>Rechtsfolge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Keine Exkulpation nach Art. 119 Abs. 1 OR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B </a:t>
            </a:r>
            <a:r>
              <a:rPr lang="de-CH" sz="1400" dirty="0"/>
              <a:t>haftet A auf das positive Interesse</a:t>
            </a:r>
            <a:br>
              <a:rPr lang="de-CH" sz="1400" dirty="0"/>
            </a:br>
            <a:r>
              <a:rPr lang="de-CH" sz="1400" dirty="0"/>
              <a:t>(Art. 97 Abs. 1 OR)</a:t>
            </a:r>
          </a:p>
          <a:p>
            <a:pPr lvl="1">
              <a:spcBef>
                <a:spcPts val="600"/>
              </a:spcBef>
            </a:pPr>
            <a:r>
              <a:rPr lang="de-CH" sz="1400" u="sng" dirty="0">
                <a:sym typeface="Wingdings" panose="05000000000000000000" pitchFamily="2" charset="2"/>
              </a:rPr>
              <a:t>Ergebnis</a:t>
            </a:r>
            <a:r>
              <a:rPr lang="de-CH" sz="1400" dirty="0">
                <a:sym typeface="Wingdings" panose="05000000000000000000" pitchFamily="2" charset="2"/>
              </a:rPr>
              <a:t>: A ist so zu stellen, als wäre der Vertrag korrekt erfüllt worden 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Andere Meinung: Anwendung des Schuldnerverzugs nach Art. 102 ff. und Haftung nach Art. 107 Abs. 2 OR</a:t>
            </a:r>
          </a:p>
          <a:p>
            <a:pPr>
              <a:lnSpc>
                <a:spcPct val="150000"/>
              </a:lnSpc>
            </a:pPr>
            <a:endParaRPr lang="de-CH" sz="1400" dirty="0"/>
          </a:p>
          <a:p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79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1 – Skulptur 2 (zerstört)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Vertragsentstehung   </a:t>
            </a:r>
          </a:p>
          <a:p>
            <a:r>
              <a:rPr lang="de-CH" sz="1400" dirty="0">
                <a:sym typeface="Wingdings" panose="05000000000000000000" pitchFamily="2" charset="2"/>
              </a:rPr>
              <a:t>Ausganglage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Skulptur 2 war bei Vertragsschluss bereits zerstört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Niemand kann mehr liefern </a:t>
            </a:r>
          </a:p>
          <a:p>
            <a:r>
              <a:rPr lang="de-CH" sz="1400" dirty="0">
                <a:sym typeface="Wingdings" panose="05000000000000000000" pitchFamily="2" charset="2"/>
              </a:rPr>
              <a:t>Rechtliche Qualifikation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Anfängliche objektive Unmöglichkeit </a:t>
            </a:r>
          </a:p>
          <a:p>
            <a:r>
              <a:rPr lang="de-CH" sz="1400" dirty="0">
                <a:sym typeface="Wingdings" panose="05000000000000000000" pitchFamily="2" charset="2"/>
              </a:rPr>
              <a:t>Rechtsfolge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Anfängliche objektive Unmöglichkeit hindert die Wirksamkeit des Vertrags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Vertrag ist nichtig (Art. 20 OR) und somit </a:t>
            </a:r>
            <a:r>
              <a:rPr lang="de-CH" sz="1400" i="1" dirty="0">
                <a:sym typeface="Wingdings" panose="05000000000000000000" pitchFamily="2" charset="2"/>
              </a:rPr>
              <a:t>ex tunc </a:t>
            </a:r>
            <a:r>
              <a:rPr lang="de-CH" sz="1400" dirty="0">
                <a:sym typeface="Wingdings" panose="05000000000000000000" pitchFamily="2" charset="2"/>
              </a:rPr>
              <a:t>unwirksam</a:t>
            </a:r>
          </a:p>
          <a:p>
            <a:pPr lvl="1">
              <a:spcBef>
                <a:spcPts val="600"/>
              </a:spcBef>
            </a:pPr>
            <a:r>
              <a:rPr lang="de-CH" sz="1400" u="sng" dirty="0">
                <a:sym typeface="Wingdings" panose="05000000000000000000" pitchFamily="2" charset="2"/>
              </a:rPr>
              <a:t>Ergebnis</a:t>
            </a:r>
            <a:r>
              <a:rPr lang="de-CH" sz="1400" dirty="0">
                <a:sym typeface="Wingdings" panose="05000000000000000000" pitchFamily="2" charset="2"/>
              </a:rPr>
              <a:t>: Es ist kein Kaufvertrag zustande gekommen</a:t>
            </a:r>
          </a:p>
          <a:p>
            <a:endParaRPr lang="de-CH" sz="1400" dirty="0">
              <a:sym typeface="Wingdings" panose="05000000000000000000" pitchFamily="2" charset="2"/>
            </a:endParaRPr>
          </a:p>
          <a:p>
            <a:endParaRPr lang="de-CH" sz="1400" dirty="0">
              <a:sym typeface="Wingdings" panose="05000000000000000000" pitchFamily="2" charset="2"/>
            </a:endParaRPr>
          </a:p>
          <a:p>
            <a:endParaRPr lang="de-CH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i="1">
                <a:solidFill>
                  <a:schemeClr val="hlink"/>
                </a:solidFill>
              </a:rPr>
              <a:t>Culpa in contrahendo</a:t>
            </a:r>
          </a:p>
          <a:p>
            <a:r>
              <a:rPr lang="de-CH" sz="1400">
                <a:sym typeface="Wingdings" panose="05000000000000000000" pitchFamily="2" charset="2"/>
              </a:rPr>
              <a:t>B hätte abklären können und müssen, ob Skulptur 2 noch vorhanden ist</a:t>
            </a:r>
          </a:p>
          <a:p>
            <a:r>
              <a:rPr lang="de-CH" sz="1400">
                <a:sym typeface="Wingdings" panose="05000000000000000000" pitchFamily="2" charset="2"/>
              </a:rPr>
              <a:t>B hat damit vorvertragliche Sorgfaltspflicht verletzt</a:t>
            </a:r>
          </a:p>
          <a:p>
            <a:r>
              <a:rPr lang="de-CH" sz="1400">
                <a:sym typeface="Wingdings" panose="05000000000000000000" pitchFamily="2" charset="2"/>
              </a:rPr>
              <a:t>Rechtsfolge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B haftet A auf das negative Interesse aus </a:t>
            </a:r>
            <a:r>
              <a:rPr lang="de-CH" sz="1400" i="1">
                <a:sym typeface="Wingdings" panose="05000000000000000000" pitchFamily="2" charset="2"/>
              </a:rPr>
              <a:t>culpa in contrahendo</a:t>
            </a:r>
          </a:p>
          <a:p>
            <a:pPr lvl="1"/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anose="05000000000000000000" pitchFamily="2" charset="2"/>
              </a:rPr>
              <a:t>: A ist so zu stellen, als hätte er den Vertrag nie abgeschlossen </a:t>
            </a:r>
          </a:p>
          <a:p>
            <a:pPr lvl="1"/>
            <a:endParaRPr lang="de-CH" sz="1400"/>
          </a:p>
          <a:p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34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1 – Skulptur 3 (gestohlen) 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Vertragsentstehung   </a:t>
            </a:r>
          </a:p>
          <a:p>
            <a:r>
              <a:rPr lang="de-CH" sz="1400">
                <a:sym typeface="Wingdings" panose="05000000000000000000" pitchFamily="2" charset="2"/>
              </a:rPr>
              <a:t>Ausgangslage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Skulptur 3 wurde nach Vertragsschluss gestohlen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B kann nicht mehr liefern, Dieb könnte theoretisch liefern </a:t>
            </a:r>
          </a:p>
          <a:p>
            <a:r>
              <a:rPr lang="de-CH" sz="1400">
                <a:sym typeface="Wingdings" panose="05000000000000000000" pitchFamily="2" charset="2"/>
              </a:rPr>
              <a:t>Rechtliche Qualifikation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Nachträgliche subjektive Unmöglichkeit (h.L.) 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Nachträgliche objektive Unmöglichkeit</a:t>
            </a:r>
          </a:p>
          <a:p>
            <a:r>
              <a:rPr lang="de-CH" sz="1400">
                <a:sym typeface="Wingdings" panose="05000000000000000000" pitchFamily="2" charset="2"/>
              </a:rPr>
              <a:t>Rechtsfolge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Nachträgliche Unmöglichkeit hindert die Wirksamkeit des Vertrags nicht</a:t>
            </a:r>
          </a:p>
          <a:p>
            <a:pPr lvl="1"/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anose="05000000000000000000" pitchFamily="2" charset="2"/>
              </a:rPr>
              <a:t>: Es ist ein wirksamer Kaufvertrag zustande gekommen </a:t>
            </a:r>
          </a:p>
          <a:p>
            <a:pPr lvl="1"/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Vertragserfüllung</a:t>
            </a:r>
          </a:p>
          <a:p>
            <a:r>
              <a:rPr lang="de-CH" sz="1400" dirty="0">
                <a:sym typeface="Wingdings" panose="05000000000000000000" pitchFamily="2" charset="2"/>
              </a:rPr>
              <a:t>B kann nicht mehr leisten</a:t>
            </a:r>
          </a:p>
          <a:p>
            <a:r>
              <a:rPr lang="de-CH" sz="1400" dirty="0">
                <a:sym typeface="Wingdings" panose="05000000000000000000" pitchFamily="2" charset="2"/>
              </a:rPr>
              <a:t>Verschulden?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Nein ("</a:t>
            </a:r>
            <a:r>
              <a:rPr lang="de-CH" sz="1400" i="1" dirty="0">
                <a:sym typeface="Wingdings" panose="05000000000000000000" pitchFamily="2" charset="2"/>
              </a:rPr>
              <a:t>trotz moderner Sicherheitsanlage auf unerklärliche Weise gestohlen</a:t>
            </a:r>
            <a:r>
              <a:rPr lang="de-CH" sz="1400" dirty="0">
                <a:sym typeface="Wingdings" panose="05000000000000000000" pitchFamily="2" charset="2"/>
              </a:rPr>
              <a:t>") </a:t>
            </a:r>
          </a:p>
          <a:p>
            <a:r>
              <a:rPr lang="de-CH" sz="1400" dirty="0">
                <a:sym typeface="Wingdings" panose="05000000000000000000" pitchFamily="2" charset="2"/>
              </a:rPr>
              <a:t>Rechtsfolge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B muss nicht mehr leisten, da er sich gemäss Art. 119 Abs. 1 OR exkulpieren kann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A muss den Kaufpreis trotzdem bezahlen </a:t>
            </a:r>
            <a:br>
              <a:rPr lang="de-CH" sz="1400" dirty="0">
                <a:sym typeface="Wingdings" panose="05000000000000000000" pitchFamily="2" charset="2"/>
              </a:rPr>
            </a:br>
            <a:r>
              <a:rPr lang="de-CH" sz="1400" dirty="0">
                <a:sym typeface="Wingdings" panose="05000000000000000000" pitchFamily="2" charset="2"/>
              </a:rPr>
              <a:t>(Art. 119 Abs. 2 und 3 OR i.V.m. Art. 185 OR), erhält aber gegebenenfalls die Versicherungs-leistung (stellvertretendes </a:t>
            </a:r>
            <a:r>
              <a:rPr lang="de-CH" sz="1400" i="1" dirty="0" err="1">
                <a:sym typeface="Wingdings" panose="05000000000000000000" pitchFamily="2" charset="2"/>
              </a:rPr>
              <a:t>Commodum</a:t>
            </a:r>
            <a:r>
              <a:rPr lang="de-CH" sz="14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CH" sz="1400" u="sng" dirty="0">
                <a:sym typeface="Wingdings" panose="05000000000000000000" pitchFamily="2" charset="2"/>
              </a:rPr>
              <a:t>Ergebnis</a:t>
            </a:r>
            <a:r>
              <a:rPr lang="de-CH" sz="1400" dirty="0">
                <a:sym typeface="Wingdings" panose="05000000000000000000" pitchFamily="2" charset="2"/>
              </a:rPr>
              <a:t>: B kann von A den Kaufpreis für die Skulptur 3 (gegebenenfalls abzüglich Versicherungsleistung) fordern</a:t>
            </a:r>
          </a:p>
          <a:p>
            <a:endParaRPr lang="de-CH" sz="1400" dirty="0">
              <a:sym typeface="Wingdings" panose="05000000000000000000" pitchFamily="2" charset="2"/>
            </a:endParaRPr>
          </a:p>
          <a:p>
            <a:pPr lvl="1"/>
            <a:endParaRPr lang="de-CH" sz="1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CH" sz="1400" dirty="0"/>
          </a:p>
          <a:p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50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7283610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1 – Skulptur 4 (zerstört) (1|2)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Vertragsentstehung   </a:t>
            </a:r>
          </a:p>
          <a:p>
            <a:r>
              <a:rPr lang="de-CH" sz="1400">
                <a:sym typeface="Wingdings" panose="05000000000000000000" pitchFamily="2" charset="2"/>
              </a:rPr>
              <a:t>Ausgangslage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Skulptur wurde nach Vertragsschluss zerstört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Niemand kann mehr liefern </a:t>
            </a:r>
          </a:p>
          <a:p>
            <a:r>
              <a:rPr lang="de-CH" sz="1400">
                <a:sym typeface="Wingdings" panose="05000000000000000000" pitchFamily="2" charset="2"/>
              </a:rPr>
              <a:t>Rechtliche Qualifikation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Nachträgliche objektive Unmöglichkeit</a:t>
            </a:r>
          </a:p>
          <a:p>
            <a:r>
              <a:rPr lang="de-CH" sz="1400">
                <a:sym typeface="Wingdings" panose="05000000000000000000" pitchFamily="2" charset="2"/>
              </a:rPr>
              <a:t>Rechtsfolge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Nachträgliche Unmöglichkeit hindert die Wirksamkeit des Vertrags nicht</a:t>
            </a:r>
          </a:p>
          <a:p>
            <a:pPr lvl="1"/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anose="05000000000000000000" pitchFamily="2" charset="2"/>
              </a:rPr>
              <a:t>: Es ist ein wirksamer </a:t>
            </a:r>
            <a:r>
              <a:rPr lang="de-CH" sz="1400" u="sng">
                <a:sym typeface="Wingdings" panose="05000000000000000000" pitchFamily="2" charset="2"/>
              </a:rPr>
              <a:t>Tausch</a:t>
            </a:r>
            <a:r>
              <a:rPr lang="de-CH" sz="1400">
                <a:sym typeface="Wingdings" panose="05000000000000000000" pitchFamily="2" charset="2"/>
              </a:rPr>
              <a:t>vertrag zustande gekommen 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Vertragserfüllung</a:t>
            </a:r>
          </a:p>
          <a:p>
            <a:r>
              <a:rPr lang="de-CH" sz="1400" dirty="0">
                <a:sym typeface="Wingdings" panose="05000000000000000000" pitchFamily="2" charset="2"/>
              </a:rPr>
              <a:t>B kann nicht mehr leisten</a:t>
            </a:r>
          </a:p>
          <a:p>
            <a:r>
              <a:rPr lang="de-CH" sz="1400" dirty="0">
                <a:sym typeface="Wingdings" panose="05000000000000000000" pitchFamily="2" charset="2"/>
              </a:rPr>
              <a:t>Verschulden? 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C ist Hilfsperson von B (Art. 101 Abs. 1 OR)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Verhalten von C ist B anzurechnen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Hypothetisch vorwerfbares Verhalten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Keine Exkulpation möglich </a:t>
            </a:r>
          </a:p>
          <a:p>
            <a:r>
              <a:rPr lang="de-CH" sz="1400" dirty="0">
                <a:sym typeface="Wingdings" panose="05000000000000000000" pitchFamily="2" charset="2"/>
              </a:rPr>
              <a:t>Rechtsfolge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B hat die nachträgliche Unmöglichkeit zu vertreten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B haftet A auf das positive Vertragsinteresse</a:t>
            </a:r>
            <a:br>
              <a:rPr lang="de-CH" sz="1400" dirty="0">
                <a:sym typeface="Wingdings" panose="05000000000000000000" pitchFamily="2" charset="2"/>
              </a:rPr>
            </a:br>
            <a:r>
              <a:rPr lang="de-CH" sz="1400" dirty="0">
                <a:sym typeface="Wingdings" panose="05000000000000000000" pitchFamily="2" charset="2"/>
              </a:rPr>
              <a:t>(Art. 97 Abs. 1 OR i.V.m. Art. 101 Abs. 1 OR)</a:t>
            </a:r>
          </a:p>
          <a:p>
            <a:pPr lvl="1"/>
            <a:r>
              <a:rPr lang="de-CH" sz="1400" u="sng" dirty="0">
                <a:sym typeface="Wingdings" panose="05000000000000000000" pitchFamily="2" charset="2"/>
              </a:rPr>
              <a:t>Ergebnis</a:t>
            </a:r>
            <a:r>
              <a:rPr lang="de-CH" sz="1400" dirty="0">
                <a:sym typeface="Wingdings" panose="05000000000000000000" pitchFamily="2" charset="2"/>
              </a:rPr>
              <a:t>: A ist so zu stellen, als wäre der Vertrag korrekt erfüllt worden </a:t>
            </a:r>
          </a:p>
          <a:p>
            <a:pPr lvl="1"/>
            <a:endParaRPr lang="de-CH" sz="1400" dirty="0">
              <a:sym typeface="Wingdings" panose="05000000000000000000" pitchFamily="2" charset="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58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7290050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1 – Skulptur 4 (zerstört)  (2|2)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Leistung </a:t>
            </a:r>
            <a:r>
              <a:rPr lang="de-CH" sz="1400" b="1" i="1" dirty="0">
                <a:solidFill>
                  <a:schemeClr val="hlink"/>
                </a:solidFill>
              </a:rPr>
              <a:t>in natura </a:t>
            </a:r>
            <a:r>
              <a:rPr lang="de-CH" sz="1400" b="1" dirty="0">
                <a:solidFill>
                  <a:schemeClr val="hlink"/>
                </a:solidFill>
              </a:rPr>
              <a:t>durch A?   </a:t>
            </a:r>
          </a:p>
          <a:p>
            <a:r>
              <a:rPr lang="de-CH" sz="1400" dirty="0">
                <a:sym typeface="Wingdings" panose="05000000000000000000" pitchFamily="2" charset="2"/>
              </a:rPr>
              <a:t>Zwei mögliche Varianten: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A erbringt seine Leistung (Skulptur) </a:t>
            </a:r>
            <a:r>
              <a:rPr lang="de-CH" sz="1400" i="1" dirty="0">
                <a:sym typeface="Wingdings" panose="05000000000000000000" pitchFamily="2" charset="2"/>
              </a:rPr>
              <a:t>in natura </a:t>
            </a:r>
            <a:r>
              <a:rPr lang="de-CH" sz="1400" dirty="0">
                <a:sym typeface="Wingdings" panose="05000000000000000000" pitchFamily="2" charset="2"/>
              </a:rPr>
              <a:t>und verlangt von B Ersatz des Erfüllungsschadens</a:t>
            </a:r>
          </a:p>
          <a:p>
            <a:pPr lvl="1"/>
            <a:r>
              <a:rPr lang="de-CH" sz="1400" dirty="0">
                <a:sym typeface="Wingdings" panose="05000000000000000000" pitchFamily="2" charset="2"/>
              </a:rPr>
              <a:t>A behält seine Skulptur zurück und verlangt von B die Differenz zwischen Erfüllungsinteresse und dem Wert seiner Gegenleistung</a:t>
            </a:r>
          </a:p>
          <a:p>
            <a:endParaRPr lang="de-CH" sz="1400" dirty="0">
              <a:sym typeface="Wingdings" panose="05000000000000000000" pitchFamily="2" charset="2"/>
            </a:endParaRPr>
          </a:p>
          <a:p>
            <a:endParaRPr lang="de-CH" sz="1400" dirty="0">
              <a:sym typeface="Wingdings" panose="05000000000000000000" pitchFamily="2" charset="2"/>
            </a:endParaRPr>
          </a:p>
          <a:p>
            <a:endParaRPr lang="de-CH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Differenztheorie</a:t>
            </a:r>
          </a:p>
          <a:p>
            <a:r>
              <a:rPr lang="de-CH" sz="1400" dirty="0">
                <a:sym typeface="Wingdings" panose="05000000000000000000" pitchFamily="2" charset="2"/>
              </a:rPr>
              <a:t>Differenztheorie (vgl. Art. 215 OR) des Kaufvertrags im kaufmännischen Verkehr ist nach h.L. und Rechtsprechung auch bei Nichthandelsgeschäften zulässig</a:t>
            </a:r>
          </a:p>
          <a:p>
            <a:r>
              <a:rPr lang="de-CH" sz="1400" u="sng" dirty="0">
                <a:sym typeface="Wingdings" panose="05000000000000000000" pitchFamily="2" charset="2"/>
              </a:rPr>
              <a:t>Ergebnis</a:t>
            </a:r>
            <a:r>
              <a:rPr lang="de-CH" sz="1400" dirty="0">
                <a:sym typeface="Wingdings" panose="05000000000000000000" pitchFamily="2" charset="2"/>
              </a:rPr>
              <a:t>: A muss seine Skulptur nicht</a:t>
            </a:r>
            <a:r>
              <a:rPr lang="de-CH" sz="1400" i="1" dirty="0">
                <a:sym typeface="Wingdings" panose="05000000000000000000" pitchFamily="2" charset="2"/>
              </a:rPr>
              <a:t> in natura </a:t>
            </a:r>
            <a:r>
              <a:rPr lang="de-CH" sz="1400" dirty="0">
                <a:sym typeface="Wingdings" panose="05000000000000000000" pitchFamily="2" charset="2"/>
              </a:rPr>
              <a:t>leisten, damit er einen allfälligen Mehrwert der Skulptur 4 ersetzt erhält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7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8281723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2 – Gemälde 1 und 2 (zerstört) (1|2)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Vertragsentstehung   </a:t>
            </a:r>
          </a:p>
          <a:p>
            <a:r>
              <a:rPr lang="de-CH" sz="1400">
                <a:sym typeface="Wingdings" panose="05000000000000000000" pitchFamily="2" charset="2"/>
              </a:rPr>
              <a:t>Wann und wie ist ein natürlicher Konsens zustande gekommen?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Natürlicher Konsens durch übereinstimmende Willenserklärungen (Art. 1 OR) beim Telefonat vom 4. März um 12:00 Uhr </a:t>
            </a:r>
          </a:p>
          <a:p>
            <a:r>
              <a:rPr lang="de-CH" sz="1400">
                <a:sym typeface="Wingdings" panose="05000000000000000000" pitchFamily="2" charset="2"/>
              </a:rPr>
              <a:t>Gemälde 1 und 2 wurden am 10. März und damit nach Vertragsschluss zerstört</a:t>
            </a:r>
          </a:p>
          <a:p>
            <a:r>
              <a:rPr lang="de-CH" sz="1400">
                <a:sym typeface="Wingdings" panose="05000000000000000000" pitchFamily="2" charset="2"/>
              </a:rPr>
              <a:t>Rechtliche Qualifikation und Rechtsfolge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Nachträgliche objektive Unmöglichkeit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Nachträgliche Unmöglichkeit hindert die Wirksamkeit des Vertrags nicht </a:t>
            </a:r>
          </a:p>
          <a:p>
            <a:pPr lvl="1">
              <a:spcBef>
                <a:spcPts val="600"/>
              </a:spcBef>
            </a:pPr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anose="05000000000000000000" pitchFamily="2" charset="2"/>
              </a:rPr>
              <a:t>: Es ist ein wirksamer Kaufvertrag zustande gekommen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Vertragserfüllung</a:t>
            </a:r>
          </a:p>
          <a:p>
            <a:r>
              <a:rPr lang="de-CH" sz="1400" dirty="0">
                <a:sym typeface="Wingdings" panose="05000000000000000000" pitchFamily="2" charset="2"/>
              </a:rPr>
              <a:t>Bringschuld des B </a:t>
            </a:r>
          </a:p>
          <a:p>
            <a:r>
              <a:rPr lang="de-CH" sz="1400" dirty="0">
                <a:sym typeface="Wingdings" panose="05000000000000000000" pitchFamily="2" charset="2"/>
              </a:rPr>
              <a:t>B wollte pünktlich liefern, A nimmt die Lieferung nicht an (gehöriges Leistungsangebot) </a:t>
            </a:r>
          </a:p>
          <a:p>
            <a:r>
              <a:rPr lang="de-CH" sz="1400" dirty="0">
                <a:sym typeface="Wingdings" panose="05000000000000000000" pitchFamily="2" charset="2"/>
              </a:rPr>
              <a:t>Rechtsfolge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A befindet sich im Annahmeverzug bzw. Gläubigerverzug (Art. 91 OR)</a:t>
            </a:r>
          </a:p>
          <a:p>
            <a:r>
              <a:rPr lang="de-CH" sz="1400" dirty="0">
                <a:sym typeface="Wingdings" panose="05000000000000000000" pitchFamily="2" charset="2"/>
              </a:rPr>
              <a:t>Exkulpation wegen Blinddarmentzündung?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Nein, da  bei Gläubigerverzug das Verschulden unerheblich ist (Art. 91 OR)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50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83267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2 – Gemälde 1 und 2 (zerstört) (2|2)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Gläubigerverzug    </a:t>
            </a:r>
          </a:p>
          <a:p>
            <a:r>
              <a:rPr lang="de-CH" sz="1400">
                <a:sym typeface="Wingdings" panose="05000000000000000000" pitchFamily="2" charset="2"/>
              </a:rPr>
              <a:t>Wirkung des Gläubigerverzugs 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Gläubigerverzug hindert den Schuldnerverzug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Haftung des Gläubigers auch für Zufall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Haftung des Schuldners nur bei Absicht oder grober Fahrlässigkeit (Art. 103 Abs. 1 OR analog und Art. 99 Abs. 2 OR)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Forderung des A auf Lieferung erloschen, da nur leichte Fahrlässigkeit des B (Art. 119  Abs. 1 OR)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Leistungs- und Preisgefahr </a:t>
            </a:r>
          </a:p>
          <a:p>
            <a:r>
              <a:rPr lang="de-CH" sz="1400" dirty="0">
                <a:sym typeface="Wingdings" panose="05000000000000000000" pitchFamily="2" charset="2"/>
              </a:rPr>
              <a:t>B muss nicht mehr leisten, da er sich gemäss </a:t>
            </a:r>
            <a:br>
              <a:rPr lang="de-CH" sz="1400" dirty="0">
                <a:sym typeface="Wingdings" panose="05000000000000000000" pitchFamily="2" charset="2"/>
              </a:rPr>
            </a:br>
            <a:r>
              <a:rPr lang="de-CH" sz="1400" dirty="0">
                <a:sym typeface="Wingdings" panose="05000000000000000000" pitchFamily="2" charset="2"/>
              </a:rPr>
              <a:t>Art. 119 Abs. 1 OR exkulpieren kann</a:t>
            </a:r>
          </a:p>
          <a:p>
            <a:r>
              <a:rPr lang="de-CH" sz="1400" dirty="0">
                <a:sym typeface="Wingdings" panose="05000000000000000000" pitchFamily="2" charset="2"/>
              </a:rPr>
              <a:t>A muss den Kaufpreis trotzdem bezahlen </a:t>
            </a:r>
            <a:br>
              <a:rPr lang="de-CH" sz="1400" dirty="0">
                <a:sym typeface="Wingdings" panose="05000000000000000000" pitchFamily="2" charset="2"/>
              </a:rPr>
            </a:br>
            <a:r>
              <a:rPr lang="de-CH" sz="1400" dirty="0">
                <a:sym typeface="Wingdings" panose="05000000000000000000" pitchFamily="2" charset="2"/>
              </a:rPr>
              <a:t>(Art. 119 Abs. 2 und 3 OR i.V.m. Art. 185 OR), erhält aber gegebenenfalls die Versicherungsleistung (stellvertretendes </a:t>
            </a:r>
            <a:r>
              <a:rPr lang="de-CH" sz="1400" i="1" dirty="0" err="1">
                <a:sym typeface="Wingdings" panose="05000000000000000000" pitchFamily="2" charset="2"/>
              </a:rPr>
              <a:t>Commodum</a:t>
            </a:r>
            <a:r>
              <a:rPr lang="de-CH" sz="1400" dirty="0">
                <a:sym typeface="Wingdings" panose="05000000000000000000" pitchFamily="2" charset="2"/>
              </a:rPr>
              <a:t>)</a:t>
            </a:r>
          </a:p>
          <a:p>
            <a:r>
              <a:rPr lang="de-CH" sz="1400" u="sng" dirty="0">
                <a:sym typeface="Wingdings" panose="05000000000000000000" pitchFamily="2" charset="2"/>
              </a:rPr>
              <a:t>Ergebnis</a:t>
            </a:r>
            <a:r>
              <a:rPr lang="de-CH" sz="1400" dirty="0">
                <a:sym typeface="Wingdings" panose="05000000000000000000" pitchFamily="2" charset="2"/>
              </a:rPr>
              <a:t>: B kann von A den Kaufpreis für die Gemälde 1 und 2 (gegebenenfalls abzüglich Versicherungsleistung) fordern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69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8178692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3 – Gemälde 3 (Fälschung) (1|3)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Vertragsentstehung     </a:t>
            </a:r>
          </a:p>
          <a:p>
            <a:r>
              <a:rPr lang="de-CH" sz="1400">
                <a:sym typeface="Wingdings" panose="05000000000000000000" pitchFamily="2" charset="2"/>
              </a:rPr>
              <a:t>Wann und wie ist ein natürlicher Konsens zustande gekommen?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Natürlicher Konsens durch übereinstimmende Willenserklärungen (Art. 1 OR) beim Telefonat vom 4. März um 12:00 Uhr </a:t>
            </a:r>
          </a:p>
          <a:p>
            <a:r>
              <a:rPr lang="de-CH" sz="1400">
                <a:sym typeface="Wingdings" panose="05000000000000000000" pitchFamily="2" charset="2"/>
              </a:rPr>
              <a:t>Problemstellung?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Frage der Vorgehensweise (Anfechtung und | oder Sachgewährleistung)  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Willensmängel </a:t>
            </a:r>
          </a:p>
          <a:p>
            <a:r>
              <a:rPr lang="de-CH" sz="1400">
                <a:sym typeface="Wingdings" panose="05000000000000000000" pitchFamily="2" charset="2"/>
              </a:rPr>
              <a:t>Übervorteilung (Art.  21 OR) oder Täuschung </a:t>
            </a:r>
            <a:br>
              <a:rPr lang="de-CH" sz="1400">
                <a:sym typeface="Wingdings" panose="05000000000000000000" pitchFamily="2" charset="2"/>
              </a:rPr>
            </a:br>
            <a:r>
              <a:rPr lang="de-CH" sz="1400">
                <a:sym typeface="Wingdings" panose="05000000000000000000" pitchFamily="2" charset="2"/>
              </a:rPr>
              <a:t>(Art. 28 OR)?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Nein, keine Anhaltspunkte im Sachverhalt, dass B um die fehlende Echtheit wusste</a:t>
            </a:r>
          </a:p>
          <a:p>
            <a:r>
              <a:rPr lang="de-CH" sz="1400">
                <a:sym typeface="Wingdings" panose="05000000000000000000" pitchFamily="2" charset="2"/>
              </a:rPr>
              <a:t>Erklärungsirrtum (Art. 24 Abs. 1 Ziff. 2 OR)?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Nein, da kein </a:t>
            </a:r>
            <a:r>
              <a:rPr lang="de-CH" sz="1400" i="1">
                <a:sym typeface="Wingdings" panose="05000000000000000000" pitchFamily="2" charset="2"/>
              </a:rPr>
              <a:t>error in objecto, </a:t>
            </a:r>
            <a:r>
              <a:rPr lang="de-CH" sz="1400">
                <a:sym typeface="Wingdings" panose="05000000000000000000" pitchFamily="2" charset="2"/>
              </a:rPr>
              <a:t>sondern ein Irrtum bezüglich der Eigenschaft (Echtheit des Gemäldes) vorliegt </a:t>
            </a:r>
          </a:p>
          <a:p>
            <a:r>
              <a:rPr lang="de-CH" sz="1400">
                <a:sym typeface="Wingdings" panose="05000000000000000000" pitchFamily="2" charset="2"/>
              </a:rPr>
              <a:t>Grundlagenirrtum (Art. 24 Abs. 1 Ziff. 4 OR)?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Siehe Prüfung auf nächster Folie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4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Begrüssung und kurze Einleitung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967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7959751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3 – Gemälde 3 (Fälschung) (2|3)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Grundlagenirrtum</a:t>
            </a:r>
          </a:p>
          <a:p>
            <a:r>
              <a:rPr lang="de-CH" sz="1400">
                <a:sym typeface="Wingdings" panose="05000000000000000000" pitchFamily="2" charset="2"/>
              </a:rPr>
              <a:t>Voraussetzungen Grundlagenirrtum: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Konkreter Sachverhalt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Subjektive Wesentlichkeit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Objektive Wesentlichkeit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Wesentlichkeit für Gegenpartei erkennbar</a:t>
            </a:r>
          </a:p>
          <a:p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anose="05000000000000000000" pitchFamily="2" charset="2"/>
              </a:rPr>
              <a:t>: Es liegt ein Grundlagenirrtum vor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Anfechtung   </a:t>
            </a:r>
          </a:p>
          <a:p>
            <a:r>
              <a:rPr lang="de-CH" sz="1400">
                <a:sym typeface="Wingdings" panose="05000000000000000000" pitchFamily="2" charset="2"/>
              </a:rPr>
              <a:t>Anfechtung innert Jahresfrist (Art. 31 OR)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Kenntnis des Irrtums am 18. April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Anzeige des Irrtums am nächsten Tag </a:t>
            </a:r>
          </a:p>
          <a:p>
            <a:r>
              <a:rPr lang="de-CH" sz="1400">
                <a:sym typeface="Wingdings" panose="05000000000000000000" pitchFamily="2" charset="2"/>
              </a:rPr>
              <a:t>Gestaltungsrecht des Irrenden</a:t>
            </a:r>
          </a:p>
          <a:p>
            <a:r>
              <a:rPr lang="de-CH" sz="1400">
                <a:sym typeface="Wingdings" panose="05000000000000000000" pitchFamily="2" charset="2"/>
              </a:rPr>
              <a:t>Rechtsfolgen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Rechtzeitige Anfechtung macht Vertrag </a:t>
            </a:r>
            <a:r>
              <a:rPr lang="de-CH" sz="1400" i="1">
                <a:sym typeface="Wingdings" panose="05000000000000000000" pitchFamily="2" charset="2"/>
              </a:rPr>
              <a:t>ex tunc </a:t>
            </a:r>
            <a:r>
              <a:rPr lang="de-CH" sz="1400">
                <a:sym typeface="Wingdings" panose="05000000000000000000" pitchFamily="2" charset="2"/>
              </a:rPr>
              <a:t>unwirksam (sowohl nach Ungültigkeits- wie auch Anfechtungstheorie)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A kann seine Leistung kondizieren (Art. 62 OR)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B kann das Bild vindizieren (Art. 641 ZGB)</a:t>
            </a:r>
          </a:p>
          <a:p>
            <a:r>
              <a:rPr lang="de-CH" sz="1400">
                <a:sym typeface="Wingdings" panose="05000000000000000000" pitchFamily="2" charset="2"/>
              </a:rPr>
              <a:t>Neuere Lehrmeinung: Vertragliches Rückabwicklungsverhältnis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33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8075661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1: Frage 3 – Gemälde 3 (Fälschung) (3|3)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Sachgewährleistung</a:t>
            </a:r>
          </a:p>
          <a:p>
            <a:r>
              <a:rPr lang="de-CH" sz="1400">
                <a:sym typeface="Wingdings" panose="05000000000000000000" pitchFamily="2" charset="2"/>
              </a:rPr>
              <a:t>Voraussetzungen der Sachgewährleistung </a:t>
            </a:r>
            <a:br>
              <a:rPr lang="de-CH" sz="1400">
                <a:sym typeface="Wingdings" panose="05000000000000000000" pitchFamily="2" charset="2"/>
              </a:rPr>
            </a:br>
            <a:r>
              <a:rPr lang="de-CH" sz="1400">
                <a:sym typeface="Wingdings" panose="05000000000000000000" pitchFamily="2" charset="2"/>
              </a:rPr>
              <a:t>(Art. 197 ff. OR):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Vertrag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Kein Ausschluss (Art. 199 OR)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Vorliegen eines Sachmangels (Art. 197 OR)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Keine Kenntnis des Käufers (Art. 200 OR)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Rechtzeitige Prüfung und Rüge (Art. 201 OR)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Keine Verjährung (Art. 210 OR)</a:t>
            </a:r>
          </a:p>
          <a:p>
            <a:r>
              <a:rPr lang="de-CH" sz="1400"/>
              <a:t>Grundsätzliches Wahlrecht zwischen Wandelung oder Minderung (Art. 205 OR) </a:t>
            </a:r>
          </a:p>
          <a:p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anose="05000000000000000000" pitchFamily="2" charset="2"/>
              </a:rPr>
              <a:t>: B muss Gewähr leisten und A kann zwischen Minderung und Wandelung wählen 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Verhältnis zwischen Anfechtung und Gewährleistung</a:t>
            </a:r>
          </a:p>
          <a:p>
            <a:r>
              <a:rPr lang="de-CH" sz="1400"/>
              <a:t>Bundesgericht lässt Anfechtung wegen Grundlagenirrtums alternativ neben Sachgewährleistung zu </a:t>
            </a:r>
          </a:p>
          <a:p>
            <a:r>
              <a:rPr lang="de-CH" sz="1400"/>
              <a:t>Beachte: 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Gewährleistung setzt logisch die Genehmigung des Kaufvertrages voraus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Vorgehen aus Gewährleistung schliesst anschliessende Anfechtung aus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Anfechtung schliesst späteres Vorgehen aus Gewährleistung nicht aus </a:t>
            </a:r>
          </a:p>
          <a:p>
            <a:r>
              <a:rPr lang="de-CH" sz="1400" u="sng"/>
              <a:t>Ergebnis</a:t>
            </a:r>
            <a:r>
              <a:rPr lang="de-CH" sz="1400"/>
              <a:t>: Willensmangel im Hauptpunkt und Sachmangel im Eventualpunkt geltend machen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4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Sachverhalt 2</a:t>
            </a:r>
            <a:br>
              <a:rPr lang="de-CH"/>
            </a:br>
            <a:r>
              <a:rPr lang="de-CH"/>
              <a:t>"Zoff im Biergarten"</a:t>
            </a:r>
            <a:endParaRPr lang="de-CH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7448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Sachverhalt 2: </a:t>
            </a:r>
            <a:r>
              <a:rPr lang="de-CH">
                <a:solidFill>
                  <a:schemeClr val="tx1"/>
                </a:solidFill>
                <a:cs typeface="Arial" panose="020B0604020202020204" pitchFamily="34" charset="0"/>
              </a:rPr>
              <a:t>Grundsätzliches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60001" y="1798781"/>
            <a:ext cx="9185998" cy="4339217"/>
          </a:xfrm>
        </p:spPr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Lektüre und Analyse des Sachverhalts</a:t>
            </a:r>
          </a:p>
          <a:p>
            <a:r>
              <a:rPr lang="de-CH" sz="1400">
                <a:solidFill>
                  <a:schemeClr val="tx1"/>
                </a:solidFill>
                <a:sym typeface="Wingdings" panose="05000000000000000000" pitchFamily="2" charset="2"/>
              </a:rPr>
              <a:t>Unnötige Informationen herausfiltern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  <a:sym typeface="Wingdings" panose="05000000000000000000" pitchFamily="2" charset="2"/>
              </a:rPr>
              <a:t>Anzahl Punkte und Fragestellung beachten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  <a:sym typeface="Wingdings" panose="05000000000000000000" pitchFamily="2" charset="2"/>
              </a:rPr>
              <a:t>Langer Sachverhalt und wenig Punkte: Es wird geprüft, ob die relevanten Informationen in kurzer Zeit erkannt werden können </a:t>
            </a:r>
          </a:p>
          <a:p>
            <a:r>
              <a:rPr lang="de-CH" sz="1400">
                <a:solidFill>
                  <a:schemeClr val="tx1"/>
                </a:solidFill>
                <a:sym typeface="Wingdings" panose="05000000000000000000" pitchFamily="2" charset="2"/>
              </a:rPr>
              <a:t>Nur die Stellen bzw. Informationen markieren, die tatsächlich relevant sind</a:t>
            </a:r>
          </a:p>
          <a:p>
            <a:r>
              <a:rPr lang="de-CH" sz="1400">
                <a:solidFill>
                  <a:schemeClr val="tx1"/>
                </a:solidFill>
                <a:sym typeface="Wingdings" panose="05000000000000000000" pitchFamily="2" charset="2"/>
              </a:rPr>
              <a:t>Sich nicht ablenken lassen von Nebensächlichkeiten und unnützen Informationen  </a:t>
            </a:r>
          </a:p>
          <a:p>
            <a:r>
              <a:rPr lang="de-CH" sz="1400">
                <a:solidFill>
                  <a:schemeClr val="tx1"/>
                </a:solidFill>
                <a:sym typeface="Wingdings" panose="05000000000000000000" pitchFamily="2" charset="2"/>
              </a:rPr>
              <a:t>Rechtliche Ausführungen den Punkten entsprechend kurz halten</a:t>
            </a:r>
          </a:p>
          <a:p>
            <a:r>
              <a:rPr lang="de-CH" sz="1400">
                <a:solidFill>
                  <a:schemeClr val="tx1"/>
                </a:solidFill>
                <a:sym typeface="Wingdings" panose="05000000000000000000" pitchFamily="2" charset="2"/>
              </a:rPr>
              <a:t>Lernen mit Verweisen zu arbeiten</a:t>
            </a:r>
          </a:p>
          <a:p>
            <a:r>
              <a:rPr lang="de-CH" sz="1400">
                <a:sym typeface="Wingdings" panose="05000000000000000000" pitchFamily="2" charset="2"/>
              </a:rPr>
              <a:t>Bei langen Namen in der Lösung Abkürzungen verwenden (z.B. V.P. für Valentin Polo) </a:t>
            </a:r>
          </a:p>
          <a:p>
            <a:pPr lvl="1"/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1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F30E1-BB60-2D40-900C-1715FF11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Sachverhalt 2: </a:t>
            </a:r>
            <a:r>
              <a:rPr lang="de-CH">
                <a:solidFill>
                  <a:schemeClr val="tx1"/>
                </a:solidFill>
                <a:cs typeface="Arial" panose="020B0604020202020204" pitchFamily="34" charset="0"/>
              </a:rPr>
              <a:t>Variante 1 </a:t>
            </a:r>
            <a:r>
              <a:rPr lang="de-CH">
                <a:cs typeface="Arial" panose="020B0604020202020204" pitchFamily="34" charset="0"/>
              </a:rPr>
              <a:t>(1|2)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054470-1D7C-B640-B19E-1BFB561581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34</a:t>
            </a:fld>
            <a:endParaRPr lang="de-CH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5F684AC-7284-554C-955E-62CFE87EAD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53000" y="1820045"/>
            <a:ext cx="4412998" cy="4339217"/>
          </a:xfrm>
        </p:spPr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Ansprüche Paul </a:t>
            </a:r>
            <a:r>
              <a:rPr lang="de-CH" sz="1400" b="1" dirty="0" err="1">
                <a:solidFill>
                  <a:schemeClr val="hlink"/>
                </a:solidFill>
              </a:rPr>
              <a:t>Protzer</a:t>
            </a:r>
            <a:r>
              <a:rPr lang="de-CH" sz="1400" b="1" dirty="0">
                <a:solidFill>
                  <a:schemeClr val="hlink"/>
                </a:solidFill>
              </a:rPr>
              <a:t> gegen Valentin Polo </a:t>
            </a:r>
          </a:p>
          <a:p>
            <a:r>
              <a:rPr lang="de-CH" sz="1400" dirty="0"/>
              <a:t>Ansprüche aus Vertrag </a:t>
            </a:r>
          </a:p>
          <a:p>
            <a:pPr lvl="1"/>
            <a:r>
              <a:rPr lang="de-CH" sz="1400" dirty="0"/>
              <a:t>Keine vertragliche Beziehung zwischen Paul </a:t>
            </a:r>
            <a:r>
              <a:rPr lang="de-CH" sz="1400" dirty="0" err="1"/>
              <a:t>Protzer</a:t>
            </a:r>
            <a:r>
              <a:rPr lang="de-CH" sz="1400" dirty="0"/>
              <a:t> und Valentin Polo </a:t>
            </a:r>
          </a:p>
          <a:p>
            <a:r>
              <a:rPr lang="de-CH" sz="1400" dirty="0"/>
              <a:t>Ansprüche aus Kondiktion</a:t>
            </a:r>
          </a:p>
          <a:p>
            <a:pPr lvl="1"/>
            <a:r>
              <a:rPr lang="de-CH" sz="1400" dirty="0"/>
              <a:t>Keine Bereicherung von Valentin Polo </a:t>
            </a:r>
          </a:p>
          <a:p>
            <a:r>
              <a:rPr lang="de-CH" sz="1400" dirty="0"/>
              <a:t>Ansprüche aus unerlaubter Handlung </a:t>
            </a:r>
          </a:p>
          <a:p>
            <a:pPr lvl="1"/>
            <a:r>
              <a:rPr lang="de-CH" sz="1400" dirty="0">
                <a:solidFill>
                  <a:schemeClr val="tx1"/>
                </a:solidFill>
              </a:rPr>
              <a:t>"</a:t>
            </a:r>
            <a:r>
              <a:rPr lang="de-CH" sz="1400" i="1" dirty="0" err="1">
                <a:solidFill>
                  <a:schemeClr val="tx1"/>
                </a:solidFill>
              </a:rPr>
              <a:t>P.P</a:t>
            </a:r>
            <a:r>
              <a:rPr lang="de-CH" sz="1400" i="1" dirty="0">
                <a:solidFill>
                  <a:schemeClr val="tx1"/>
                </a:solidFill>
              </a:rPr>
              <a:t>. könnte Schadenersatz in der Höhe von CHF 580 CHF gegen </a:t>
            </a:r>
            <a:r>
              <a:rPr lang="de-CH" sz="1400" i="1" dirty="0" err="1">
                <a:solidFill>
                  <a:schemeClr val="tx1"/>
                </a:solidFill>
              </a:rPr>
              <a:t>V.P</a:t>
            </a:r>
            <a:r>
              <a:rPr lang="de-CH" sz="1400" i="1" dirty="0">
                <a:solidFill>
                  <a:schemeClr val="tx1"/>
                </a:solidFill>
              </a:rPr>
              <a:t>. gestützt auf </a:t>
            </a:r>
            <a:br>
              <a:rPr lang="de-CH" sz="1400" i="1" dirty="0">
                <a:solidFill>
                  <a:schemeClr val="tx1"/>
                </a:solidFill>
              </a:rPr>
            </a:br>
            <a:r>
              <a:rPr lang="de-CH" sz="1400" i="1" dirty="0">
                <a:solidFill>
                  <a:schemeClr val="tx1"/>
                </a:solidFill>
              </a:rPr>
              <a:t>Art. 41 Abs. 1 OR geltend machen, da ihm dieser ein Bierglas über den Kopf geschlagen hat und ihm daraus Behandlungskosten in der Höhe von </a:t>
            </a:r>
            <a:br>
              <a:rPr lang="de-CH" sz="1400" i="1" dirty="0">
                <a:solidFill>
                  <a:schemeClr val="tx1"/>
                </a:solidFill>
              </a:rPr>
            </a:br>
            <a:r>
              <a:rPr lang="de-CH" sz="1400" i="1" dirty="0">
                <a:solidFill>
                  <a:schemeClr val="tx1"/>
                </a:solidFill>
              </a:rPr>
              <a:t>CHF 500 sowie Reinigungskosten in der Höhe von CHF 80 entstanden sind.</a:t>
            </a:r>
            <a:r>
              <a:rPr lang="de-CH" sz="1400" dirty="0"/>
              <a:t>"</a:t>
            </a:r>
            <a:endParaRPr lang="de-DE" sz="1400" dirty="0"/>
          </a:p>
          <a:p>
            <a:pPr lvl="1">
              <a:spcBef>
                <a:spcPts val="600"/>
              </a:spcBef>
            </a:pPr>
            <a:r>
              <a:rPr lang="de-CH" sz="1400" dirty="0">
                <a:sym typeface="Wingdings" panose="05000000000000000000" pitchFamily="2" charset="2"/>
              </a:rPr>
              <a:t>Siehe Prüfung auf nächster Folie 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76B789C-B13B-F34F-86B9-766F5B61699E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1639898" y="3989652"/>
            <a:ext cx="1604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B709B3A3-17B5-3D49-9CAD-32BBADCA417D}"/>
              </a:ext>
            </a:extLst>
          </p:cNvPr>
          <p:cNvSpPr/>
          <p:nvPr/>
        </p:nvSpPr>
        <p:spPr>
          <a:xfrm>
            <a:off x="458798" y="3742002"/>
            <a:ext cx="1181100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/>
              <a:t>P.P.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B10AB35-E810-F349-836B-6C76644354FF}"/>
              </a:ext>
            </a:extLst>
          </p:cNvPr>
          <p:cNvSpPr/>
          <p:nvPr/>
        </p:nvSpPr>
        <p:spPr>
          <a:xfrm>
            <a:off x="3244578" y="3742002"/>
            <a:ext cx="1181100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/>
              <a:t>V.P.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95C2475-E86E-0544-885F-1235D48ACD98}"/>
              </a:ext>
            </a:extLst>
          </p:cNvPr>
          <p:cNvSpPr txBox="1"/>
          <p:nvPr/>
        </p:nvSpPr>
        <p:spPr>
          <a:xfrm>
            <a:off x="2310645" y="3463340"/>
            <a:ext cx="1913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20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9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Sachverhalt 2: </a:t>
            </a:r>
            <a:r>
              <a:rPr lang="de-CH">
                <a:solidFill>
                  <a:schemeClr val="tx1"/>
                </a:solidFill>
                <a:cs typeface="Arial" panose="020B0604020202020204" pitchFamily="34" charset="0"/>
              </a:rPr>
              <a:t>Variante 1 </a:t>
            </a:r>
            <a:r>
              <a:rPr lang="de-CH">
                <a:cs typeface="Arial" panose="020B0604020202020204" pitchFamily="34" charset="0"/>
              </a:rPr>
              <a:t>(2|2)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Voraussetzungen unerlaubte Handlung </a:t>
            </a:r>
          </a:p>
          <a:p>
            <a:r>
              <a:rPr lang="de-CH" sz="1400"/>
              <a:t>Schaden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Ungewollte Vermögensverminderung (Differenztheorie)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Personen- und Sachschaden </a:t>
            </a:r>
            <a:endParaRPr lang="de-CH" sz="1400"/>
          </a:p>
          <a:p>
            <a:r>
              <a:rPr lang="de-CH" sz="1400">
                <a:solidFill>
                  <a:schemeClr val="tx1"/>
                </a:solidFill>
              </a:rPr>
              <a:t>Widerrechtlichkeit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Objektive Widerrechtlichkeitstheorie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Verletzung absolut geschützter Rechtsgüter (körperliche Integrität und Eigentum) </a:t>
            </a:r>
          </a:p>
          <a:p>
            <a:r>
              <a:rPr lang="de-DE" sz="1400"/>
              <a:t>Kausalität</a:t>
            </a:r>
          </a:p>
          <a:p>
            <a:pPr lvl="1">
              <a:spcBef>
                <a:spcPts val="600"/>
              </a:spcBef>
            </a:pPr>
            <a:r>
              <a:rPr lang="de-DE" sz="1400"/>
              <a:t>Natürliche Kausalität (</a:t>
            </a:r>
            <a:r>
              <a:rPr lang="de-CH" sz="1400" i="1">
                <a:solidFill>
                  <a:schemeClr val="tx1"/>
                </a:solidFill>
              </a:rPr>
              <a:t>conditio sine qua non</a:t>
            </a:r>
            <a:r>
              <a:rPr lang="de-CH" sz="1400">
                <a:solidFill>
                  <a:schemeClr val="tx1"/>
                </a:solidFill>
              </a:rPr>
              <a:t>) </a:t>
            </a:r>
            <a:endParaRPr lang="de-DE" sz="1400"/>
          </a:p>
          <a:p>
            <a:pPr lvl="1">
              <a:spcBef>
                <a:spcPts val="600"/>
              </a:spcBef>
            </a:pPr>
            <a:r>
              <a:rPr lang="de-DE" sz="1400"/>
              <a:t>Adäquate Kausalität (</a:t>
            </a:r>
            <a:r>
              <a:rPr lang="de-CH" sz="1400">
                <a:solidFill>
                  <a:schemeClr val="tx1"/>
                </a:solidFill>
              </a:rPr>
              <a:t>gewöhnlicher Lauf der Dinge und allgemeine Lebenserfahrung) </a:t>
            </a:r>
            <a:endParaRPr lang="de-DE" sz="1400"/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DE" sz="1400"/>
              <a:t>Verschulden</a:t>
            </a:r>
          </a:p>
          <a:p>
            <a:pPr lvl="2">
              <a:spcBef>
                <a:spcPts val="600"/>
              </a:spcBef>
            </a:pPr>
            <a:r>
              <a:rPr lang="de-DE" sz="1400"/>
              <a:t>Objektiv: Vorsatz oder Fahrlässigkeit </a:t>
            </a:r>
          </a:p>
          <a:p>
            <a:pPr lvl="2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Subjektiv: Urteilsfähigkeit</a:t>
            </a:r>
          </a:p>
          <a:p>
            <a:pPr lvl="2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Bundesgericht nimmt eine Verminderung der Zurechnungsfähigkeit erst ab ca. 2 Promille Blutalkoholkonzentration an </a:t>
            </a:r>
            <a:endParaRPr lang="de-DE" sz="1400"/>
          </a:p>
          <a:p>
            <a:r>
              <a:rPr lang="de-CH" sz="1400"/>
              <a:t>Verjährung (Art. 60 Abs. 1 OR)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Relative Verjährungsfrist: 3 Jahre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Absolute Verjährungsfrist: 10 bzw. 20 Jahre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Exkurs: Verlängerung der Fristen bei strafbaren Handlungen (Art. 60 Abs. 2 OR i.V.m. Art. 97, 101 und 109 StGB)</a:t>
            </a:r>
          </a:p>
          <a:p>
            <a:pPr lvl="1">
              <a:spcBef>
                <a:spcPts val="600"/>
              </a:spcBef>
            </a:pPr>
            <a:r>
              <a:rPr lang="de-CH" sz="1400" u="sng"/>
              <a:t>Ergebnis</a:t>
            </a:r>
            <a:r>
              <a:rPr lang="de-CH" sz="1400"/>
              <a:t>: V.P. schuldet P.P. CHF 580 aus unerlaubter Handlung gemäss Art. 41 Abs.1 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92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Sachverhalt 2: </a:t>
            </a:r>
            <a:r>
              <a:rPr lang="de-CH">
                <a:solidFill>
                  <a:schemeClr val="tx1"/>
                </a:solidFill>
                <a:cs typeface="Arial" panose="020B0604020202020204" pitchFamily="34" charset="0"/>
              </a:rPr>
              <a:t>Variante 2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Ansprüche Paul Protzer gegen Peter Müller</a:t>
            </a:r>
          </a:p>
          <a:p>
            <a:r>
              <a:rPr lang="de-CH" sz="1400">
                <a:solidFill>
                  <a:schemeClr val="tx1"/>
                </a:solidFill>
              </a:rPr>
              <a:t>Sachverhalt ist grundsätzlich identisch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Peter Müller statt </a:t>
            </a:r>
            <a:r>
              <a:rPr lang="de-CH" sz="1400"/>
              <a:t>Valentin Polo 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Rotweinglas statt Bierglas  </a:t>
            </a:r>
          </a:p>
          <a:p>
            <a:r>
              <a:rPr lang="de-CH" sz="1400">
                <a:solidFill>
                  <a:schemeClr val="tx1"/>
                </a:solidFill>
              </a:rPr>
              <a:t>Keine detaillierte Prüfung erforderlich</a:t>
            </a:r>
          </a:p>
          <a:p>
            <a:r>
              <a:rPr lang="de-CH" sz="1400">
                <a:solidFill>
                  <a:schemeClr val="tx1"/>
                </a:solidFill>
              </a:rPr>
              <a:t>Verweis auf Ausführungen bei Variante 1 und Festhalten</a:t>
            </a:r>
            <a:r>
              <a:rPr lang="de-CH" sz="1400"/>
              <a:t>, dass auch bei Variante 2 sämtliche Voraussetzungen (Schaden, Widerrechtlichkeit, Kausalität und Verschulden) gemäss Art. 41 </a:t>
            </a:r>
            <a:br>
              <a:rPr lang="de-CH" sz="1400"/>
            </a:br>
            <a:r>
              <a:rPr lang="de-CH" sz="1400"/>
              <a:t>Abs. 1 OR erfüllt sind  </a:t>
            </a:r>
          </a:p>
          <a:p>
            <a:r>
              <a:rPr lang="de-CH" sz="1400" u="sng"/>
              <a:t>Ergebnis</a:t>
            </a:r>
            <a:r>
              <a:rPr lang="de-CH" sz="1400"/>
              <a:t>: P.M. schuldet P.P. CHF 580 aus unerlaubter Handlung gemäss Art. 41 Abs. 1 OR </a:t>
            </a:r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Ansprüche Paul </a:t>
            </a:r>
            <a:r>
              <a:rPr lang="de-CH" sz="1400" b="1" dirty="0" err="1">
                <a:solidFill>
                  <a:schemeClr val="hlink"/>
                </a:solidFill>
              </a:rPr>
              <a:t>Protzer</a:t>
            </a:r>
            <a:r>
              <a:rPr lang="de-CH" sz="1400" b="1" dirty="0">
                <a:solidFill>
                  <a:schemeClr val="hlink"/>
                </a:solidFill>
              </a:rPr>
              <a:t> gegen Goldrausch &amp; Co.</a:t>
            </a:r>
            <a:endParaRPr lang="de-DE" sz="1400" dirty="0"/>
          </a:p>
          <a:p>
            <a:r>
              <a:rPr lang="de-CH" sz="1400" dirty="0"/>
              <a:t>Hilfspersonenhaftung gemäss Art. 101 Abs. 1 OR</a:t>
            </a:r>
          </a:p>
          <a:p>
            <a:pPr lvl="1"/>
            <a:r>
              <a:rPr lang="de-CH" sz="1400" dirty="0"/>
              <a:t>Beizug einer Hilfsperson zur Erfüllung einer Schuldpflicht (Erfüllungsgehilfe) </a:t>
            </a:r>
          </a:p>
          <a:p>
            <a:pPr lvl="1"/>
            <a:r>
              <a:rPr lang="de-CH" sz="1400" dirty="0"/>
              <a:t>Keine vertragliche Beziehung zwischen Paul </a:t>
            </a:r>
            <a:r>
              <a:rPr lang="de-CH" sz="1400" dirty="0" err="1"/>
              <a:t>Protzer</a:t>
            </a:r>
            <a:r>
              <a:rPr lang="de-CH" sz="1400" dirty="0"/>
              <a:t> und Goldrausch &amp; Co.</a:t>
            </a:r>
          </a:p>
          <a:p>
            <a:r>
              <a:rPr lang="de-CH" sz="1400" dirty="0"/>
              <a:t>Geschäftsherrenhaftung gemäss Art. 55 Abs. 1 OR  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Allgemeine Haftungsvoraussetzungen gemäss Art. 41 Abs. 1 OR (siehe vorherige Folie) 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chemeClr val="tx1"/>
                </a:solidFill>
              </a:rPr>
              <a:t>Subordinationsverhältnis zwischen Peter Müller und Goldrausch &amp; Co.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olidFill>
                  <a:schemeClr val="tx1"/>
                </a:solidFill>
              </a:rPr>
              <a:t>Keine Schädigung </a:t>
            </a:r>
            <a:r>
              <a:rPr lang="de-CH" sz="1400" dirty="0">
                <a:solidFill>
                  <a:schemeClr val="tx1"/>
                </a:solidFill>
              </a:rPr>
              <a:t>in Ausübung dienstlicher oder geschäftlicher Verrichtung</a:t>
            </a:r>
          </a:p>
          <a:p>
            <a:pPr lvl="1">
              <a:spcBef>
                <a:spcPts val="600"/>
              </a:spcBef>
            </a:pPr>
            <a:r>
              <a:rPr lang="de-CH" sz="1400" u="sng" dirty="0"/>
              <a:t>Ergebnis</a:t>
            </a:r>
            <a:r>
              <a:rPr lang="de-CH" sz="1400" dirty="0"/>
              <a:t>: Goldrausch &amp; Co. ist gegenüber </a:t>
            </a:r>
            <a:r>
              <a:rPr lang="de-CH" sz="1400" dirty="0" err="1"/>
              <a:t>P.P</a:t>
            </a:r>
            <a:r>
              <a:rPr lang="de-CH" sz="1400" dirty="0"/>
              <a:t>. nicht schadenersatzpflichtig </a:t>
            </a:r>
          </a:p>
          <a:p>
            <a:pPr lvl="1">
              <a:spcBef>
                <a:spcPts val="600"/>
              </a:spcBef>
            </a:pPr>
            <a:endParaRPr lang="de-CH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14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Sachverhalt 3</a:t>
            </a:r>
            <a:br>
              <a:rPr lang="de-CH"/>
            </a:br>
            <a:r>
              <a:rPr lang="de-CH"/>
              <a:t>"Wettkönig"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9846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Sachverhalt 3 – Übersicht 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38</a:t>
            </a:fld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870740" y="2827191"/>
            <a:ext cx="1181100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11" name="Rechteck 10"/>
          <p:cNvSpPr/>
          <p:nvPr/>
        </p:nvSpPr>
        <p:spPr>
          <a:xfrm>
            <a:off x="5117154" y="2827191"/>
            <a:ext cx="1181100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/>
              <a:t>B</a:t>
            </a:r>
          </a:p>
        </p:txBody>
      </p:sp>
      <p:cxnSp>
        <p:nvCxnSpPr>
          <p:cNvPr id="12" name="Gerade Verbindung mit Pfeil 11"/>
          <p:cNvCxnSpPr>
            <a:stCxn id="8" idx="3"/>
            <a:endCxn id="11" idx="1"/>
          </p:cNvCxnSpPr>
          <p:nvPr/>
        </p:nvCxnSpPr>
        <p:spPr>
          <a:xfrm>
            <a:off x="2051840" y="3074841"/>
            <a:ext cx="306531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630674" y="2060289"/>
            <a:ext cx="19076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>
                <a:sym typeface="Wingdings" panose="05000000000000000000" pitchFamily="2" charset="2"/>
              </a:rPr>
              <a:t>Darlehensvertrag</a:t>
            </a:r>
          </a:p>
          <a:p>
            <a:pPr algn="ctr"/>
            <a:r>
              <a:rPr lang="en-US" sz="1400"/>
              <a:t>A schuldet B</a:t>
            </a:r>
          </a:p>
          <a:p>
            <a:pPr algn="ctr"/>
            <a:r>
              <a:rPr lang="en-US" sz="1400"/>
              <a:t>CHF 20'000</a:t>
            </a:r>
          </a:p>
          <a:p>
            <a:pPr algn="ctr"/>
            <a:r>
              <a:rPr lang="en-US" sz="1400"/>
              <a:t>Fälligkeit am 1. Juni</a:t>
            </a:r>
          </a:p>
        </p:txBody>
      </p:sp>
      <p:sp>
        <p:nvSpPr>
          <p:cNvPr id="18" name="Rechteck 17"/>
          <p:cNvSpPr/>
          <p:nvPr/>
        </p:nvSpPr>
        <p:spPr>
          <a:xfrm>
            <a:off x="5117154" y="5389425"/>
            <a:ext cx="1181100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/>
              <a:t>C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5707704" y="3322491"/>
            <a:ext cx="0" cy="206693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848611" y="3616881"/>
            <a:ext cx="211195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err="1">
                <a:sym typeface="Wingdings" panose="05000000000000000000" pitchFamily="2" charset="2"/>
              </a:rPr>
              <a:t>Abtretung</a:t>
            </a:r>
            <a:endParaRPr lang="en-US" sz="1400" b="1" dirty="0"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ym typeface="Wingdings" panose="05000000000000000000" pitchFamily="2" charset="2"/>
              </a:rPr>
              <a:t>B hat die </a:t>
            </a:r>
            <a:r>
              <a:rPr lang="en-US" sz="1400" dirty="0" err="1">
                <a:sym typeface="Wingdings" panose="05000000000000000000" pitchFamily="2" charset="2"/>
              </a:rPr>
              <a:t>Forderung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gegen</a:t>
            </a:r>
            <a:r>
              <a:rPr lang="en-US" sz="1400" dirty="0">
                <a:sym typeface="Wingdings" panose="05000000000000000000" pitchFamily="2" charset="2"/>
              </a:rPr>
              <a:t> A von CHF 20'000 am </a:t>
            </a:r>
            <a:br>
              <a:rPr lang="en-US" sz="1400" dirty="0">
                <a:sym typeface="Wingdings" panose="05000000000000000000" pitchFamily="2" charset="2"/>
              </a:rPr>
            </a:br>
            <a:r>
              <a:rPr lang="en-US" sz="1400" dirty="0">
                <a:sym typeface="Wingdings" panose="05000000000000000000" pitchFamily="2" charset="2"/>
              </a:rPr>
              <a:t>1. </a:t>
            </a:r>
            <a:r>
              <a:rPr lang="en-US" sz="1400" dirty="0" err="1">
                <a:sym typeface="Wingdings" panose="05000000000000000000" pitchFamily="2" charset="2"/>
              </a:rPr>
              <a:t>März</a:t>
            </a:r>
            <a:r>
              <a:rPr lang="en-US" sz="1400" dirty="0">
                <a:sym typeface="Wingdings" panose="05000000000000000000" pitchFamily="2" charset="2"/>
              </a:rPr>
              <a:t> an C </a:t>
            </a:r>
            <a:r>
              <a:rPr lang="en-US" sz="1400" dirty="0" err="1">
                <a:sym typeface="Wingdings" panose="05000000000000000000" pitchFamily="2" charset="2"/>
              </a:rPr>
              <a:t>abgetreten</a:t>
            </a:r>
            <a:endParaRPr lang="en-US" sz="1400" dirty="0"/>
          </a:p>
        </p:txBody>
      </p:sp>
      <p:cxnSp>
        <p:nvCxnSpPr>
          <p:cNvPr id="27" name="Gerade Verbindung mit Pfeil 26"/>
          <p:cNvCxnSpPr>
            <a:stCxn id="8" idx="2"/>
            <a:endCxn id="18" idx="1"/>
          </p:cNvCxnSpPr>
          <p:nvPr/>
        </p:nvCxnSpPr>
        <p:spPr>
          <a:xfrm>
            <a:off x="1461290" y="3322491"/>
            <a:ext cx="3655864" cy="231458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174173" y="4407079"/>
            <a:ext cx="21405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>
                <a:sym typeface="Wingdings" panose="05000000000000000000" pitchFamily="2" charset="2"/>
              </a:rPr>
              <a:t>Kaufvertrag</a:t>
            </a:r>
          </a:p>
          <a:p>
            <a:pPr algn="ctr"/>
            <a:r>
              <a:rPr lang="en-US" sz="1400"/>
              <a:t>C schuldet A</a:t>
            </a:r>
          </a:p>
          <a:p>
            <a:pPr algn="ctr"/>
            <a:r>
              <a:rPr lang="en-US" sz="1400"/>
              <a:t>CHF 22'000</a:t>
            </a:r>
          </a:p>
          <a:p>
            <a:pPr algn="ctr"/>
            <a:r>
              <a:rPr lang="en-US" sz="1400"/>
              <a:t>Fälligkeit am 10. Juni </a:t>
            </a:r>
          </a:p>
          <a:p>
            <a:endParaRPr lang="en-US" sz="1400"/>
          </a:p>
        </p:txBody>
      </p:sp>
      <p:sp>
        <p:nvSpPr>
          <p:cNvPr id="33" name="Textfeld 32"/>
          <p:cNvSpPr txBox="1"/>
          <p:nvPr/>
        </p:nvSpPr>
        <p:spPr>
          <a:xfrm>
            <a:off x="3320894" y="3620820"/>
            <a:ext cx="21405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>
                <a:sym typeface="Wingdings" panose="05000000000000000000" pitchFamily="2" charset="2"/>
              </a:rPr>
              <a:t>Verrechnung</a:t>
            </a:r>
          </a:p>
          <a:p>
            <a:pPr algn="ctr"/>
            <a:r>
              <a:rPr lang="de-DE" sz="1400" dirty="0"/>
              <a:t>CHF 20'000 aus abgetretener Forderung</a:t>
            </a:r>
          </a:p>
          <a:p>
            <a:pPr algn="ctr"/>
            <a:r>
              <a:rPr lang="de-DE" sz="1400" dirty="0"/>
              <a:t>Erklärung am 10. Juni 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987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2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Sachverhalt 3 – Geltend gemachte Ansprüche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Anspruch des A gegen C </a:t>
            </a:r>
          </a:p>
          <a:p>
            <a:r>
              <a:rPr lang="de-CH" sz="1400">
                <a:sym typeface="Wingdings" panose="05000000000000000000" pitchFamily="2" charset="2"/>
              </a:rPr>
              <a:t>Gemäss Sachverhalt schuldet C gegenüber A</a:t>
            </a:r>
            <a:br>
              <a:rPr lang="de-CH" sz="1400">
                <a:sym typeface="Wingdings" panose="05000000000000000000" pitchFamily="2" charset="2"/>
              </a:rPr>
            </a:br>
            <a:r>
              <a:rPr lang="de-CH" sz="1400">
                <a:sym typeface="Wingdings" panose="05000000000000000000" pitchFamily="2" charset="2"/>
              </a:rPr>
              <a:t>CHF 22'000 aus Kaufvertrag </a:t>
            </a:r>
          </a:p>
          <a:p>
            <a:r>
              <a:rPr lang="de-CH" sz="1400">
                <a:sym typeface="Wingdings" panose="05000000000000000000" pitchFamily="2" charset="2"/>
              </a:rPr>
              <a:t>Keine Hinweise, dass Vertrag ungültig bzw. unwirksam oder der Kaufpreis nicht geschuldet ist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Anspruch des C gegen A </a:t>
            </a:r>
          </a:p>
          <a:p>
            <a:r>
              <a:rPr lang="de-CH" sz="1400">
                <a:sym typeface="Wingdings" panose="05000000000000000000" pitchFamily="2" charset="2"/>
              </a:rPr>
              <a:t>Gemäss Sachverhalt hat B die Forderung gegen A von CHF 20'000 an C abgetreten </a:t>
            </a:r>
          </a:p>
          <a:p>
            <a:r>
              <a:rPr lang="de-CH" sz="1400">
                <a:sym typeface="Wingdings" panose="05000000000000000000" pitchFamily="2" charset="2"/>
              </a:rPr>
              <a:t>Prüfen, ob Abtretung und Verrechnung gültig sind, da dies von A bestritten wird 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C schulde B gar keine CHF 20'000</a:t>
            </a:r>
          </a:p>
          <a:p>
            <a:pPr lvl="1"/>
            <a:r>
              <a:rPr lang="de-CH" sz="1400">
                <a:sym typeface="Wingdings" panose="05000000000000000000" pitchFamily="2" charset="2"/>
              </a:rPr>
              <a:t>C habe u.a. der Abtretung nicht zugestimmt </a:t>
            </a:r>
          </a:p>
          <a:p>
            <a:pPr marL="0" indent="0">
              <a:buNone/>
            </a:pPr>
            <a:endParaRPr lang="de-CH" sz="14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08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Referenten Kurs 12. Mai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Thomas Donatsch v/o BASS</a:t>
            </a:r>
            <a:br>
              <a:rPr lang="de-CH" sz="1400" b="1" dirty="0">
                <a:solidFill>
                  <a:schemeClr val="hlink"/>
                </a:solidFill>
              </a:rPr>
            </a:br>
            <a:r>
              <a:rPr lang="de-CH" sz="1400" b="1" dirty="0">
                <a:solidFill>
                  <a:schemeClr val="hlink"/>
                </a:solidFill>
              </a:rPr>
              <a:t>Notariat Donatsch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2014	Projektmitarbeiter bei Homburger AG</a:t>
            </a:r>
            <a:br>
              <a:rPr lang="de-CH" sz="1400" dirty="0"/>
            </a:br>
            <a:r>
              <a:rPr lang="de-CH" sz="1400" dirty="0"/>
              <a:t>	(Zürich) 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2017	Studentischer Mitarbeiter bei </a:t>
            </a:r>
            <a:br>
              <a:rPr lang="de-CH" sz="1400" dirty="0"/>
            </a:br>
            <a:r>
              <a:rPr lang="de-CH" sz="1400" dirty="0"/>
              <a:t>	Walder Wyss AG (Bern)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2019	Universität Bern (</a:t>
            </a:r>
            <a:r>
              <a:rPr lang="de-CH" sz="1400" dirty="0" err="1"/>
              <a:t>MLaw</a:t>
            </a:r>
            <a:r>
              <a:rPr lang="de-CH" sz="1400" dirty="0"/>
              <a:t>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2019	Praktikum beim Regierungsstatthalteramt 	Oberaargau (Wangen a.A</a:t>
            </a:r>
            <a:r>
              <a:rPr lang="de-CH" sz="1400" dirty="0">
                <a:sym typeface="Wingdings" pitchFamily="2" charset="2"/>
              </a:rPr>
              <a:t>.)</a:t>
            </a:r>
            <a:endParaRPr lang="de-CH" sz="1400" dirty="0"/>
          </a:p>
          <a:p>
            <a:pPr>
              <a:lnSpc>
                <a:spcPct val="100000"/>
              </a:lnSpc>
            </a:pPr>
            <a:r>
              <a:rPr lang="de-CH" sz="1400" dirty="0"/>
              <a:t>2020 	Praktikum bei Amstutz Greuter (Bern) 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2021	Anwaltspatent (Bern) 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2022	Praktikum bei Notariat Donatsch (Huttwil)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2022 	Praktikum beim Grundbuchamt Emmental-	Oberaargau (Wangen </a:t>
            </a:r>
            <a:r>
              <a:rPr lang="de-CH" sz="1400" dirty="0" err="1"/>
              <a:t>a.A</a:t>
            </a:r>
            <a:r>
              <a:rPr lang="de-CH" sz="1400" dirty="0">
                <a:sym typeface="Wingdings" pitchFamily="2" charset="2"/>
              </a:rPr>
              <a:t>.)</a:t>
            </a:r>
            <a:endParaRPr lang="de-CH" sz="1400" dirty="0"/>
          </a:p>
          <a:p>
            <a:pPr>
              <a:lnSpc>
                <a:spcPct val="100000"/>
              </a:lnSpc>
            </a:pPr>
            <a:r>
              <a:rPr lang="de-CH" sz="1400" dirty="0"/>
              <a:t>Aktuell	Praktikant bei Notariat Donatsch (Huttwil)</a:t>
            </a:r>
          </a:p>
          <a:p>
            <a:pPr>
              <a:lnSpc>
                <a:spcPct val="100000"/>
              </a:lnSpc>
            </a:pPr>
            <a:endParaRPr lang="de-CH" sz="1400" dirty="0"/>
          </a:p>
          <a:p>
            <a:pPr>
              <a:lnSpc>
                <a:spcPct val="100000"/>
              </a:lnSpc>
            </a:pPr>
            <a:endParaRPr lang="de-CH" sz="1400" dirty="0"/>
          </a:p>
          <a:p>
            <a:pPr marL="0" indent="0">
              <a:buNone/>
            </a:pP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Reto Ferrari-</a:t>
            </a:r>
            <a:r>
              <a:rPr lang="de-CH" sz="1400" b="1" dirty="0" err="1">
                <a:solidFill>
                  <a:schemeClr val="hlink"/>
                </a:solidFill>
              </a:rPr>
              <a:t>Visca</a:t>
            </a:r>
            <a:r>
              <a:rPr lang="de-CH" sz="1400" b="1" dirty="0">
                <a:solidFill>
                  <a:schemeClr val="hlink"/>
                </a:solidFill>
              </a:rPr>
              <a:t> v/o ENZO</a:t>
            </a:r>
            <a:br>
              <a:rPr lang="de-CH" sz="1400" b="1" dirty="0">
                <a:solidFill>
                  <a:schemeClr val="hlink"/>
                </a:solidFill>
              </a:rPr>
            </a:br>
            <a:r>
              <a:rPr lang="de-CH" sz="1400" b="1" dirty="0">
                <a:solidFill>
                  <a:schemeClr val="hlink"/>
                </a:solidFill>
              </a:rPr>
              <a:t>Homburger AG 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2009	Universität Bern (</a:t>
            </a:r>
            <a:r>
              <a:rPr lang="de-CH" sz="1400" dirty="0" err="1"/>
              <a:t>MLaw</a:t>
            </a:r>
            <a:r>
              <a:rPr lang="de-CH" sz="1400" dirty="0"/>
              <a:t>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2009	Praktikum beim Gerichtskreis X Thun (Bern)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2010 	Praktikum bei Amstutz </a:t>
            </a:r>
            <a:r>
              <a:rPr lang="de-CH" sz="1400" dirty="0" err="1"/>
              <a:t>Greuter</a:t>
            </a:r>
            <a:r>
              <a:rPr lang="de-CH" sz="1400" dirty="0"/>
              <a:t> (Bern)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2011	Praktikum beim Regierungsstatthalteramt 	Oberaargau (Wangen </a:t>
            </a:r>
            <a:r>
              <a:rPr lang="de-CH" sz="1400" dirty="0" err="1"/>
              <a:t>a.A</a:t>
            </a:r>
            <a:r>
              <a:rPr lang="de-CH" sz="1400" dirty="0">
                <a:sym typeface="Wingdings" pitchFamily="2" charset="2"/>
              </a:rPr>
              <a:t>.)</a:t>
            </a:r>
            <a:endParaRPr lang="de-CH" sz="1400" dirty="0"/>
          </a:p>
          <a:p>
            <a:pPr>
              <a:lnSpc>
                <a:spcPct val="100000"/>
              </a:lnSpc>
            </a:pPr>
            <a:r>
              <a:rPr lang="de-CH" sz="1400" dirty="0"/>
              <a:t>2012	Anwaltspatent (Bern) 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2012	Mitarbeiter bei Amstutz </a:t>
            </a:r>
            <a:r>
              <a:rPr lang="de-CH" sz="1400" dirty="0" err="1"/>
              <a:t>Greuter</a:t>
            </a:r>
            <a:r>
              <a:rPr lang="de-CH" sz="1400" dirty="0"/>
              <a:t> (Bern)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2012	Mitarbeiter bei Homburger AG (Zürich)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2016	Universität Zürich (</a:t>
            </a:r>
            <a:r>
              <a:rPr lang="de-CH" sz="1400" i="1" dirty="0" err="1"/>
              <a:t>Certificate</a:t>
            </a:r>
            <a:r>
              <a:rPr lang="de-CH" sz="1400" i="1" dirty="0"/>
              <a:t> </a:t>
            </a:r>
            <a:r>
              <a:rPr lang="de-CH" sz="1400" i="1" dirty="0" err="1"/>
              <a:t>of</a:t>
            </a:r>
            <a:r>
              <a:rPr lang="de-CH" sz="1400" i="1" dirty="0"/>
              <a:t> </a:t>
            </a:r>
            <a:r>
              <a:rPr lang="de-CH" sz="1400" i="1" dirty="0" err="1"/>
              <a:t>Advanced</a:t>
            </a:r>
            <a:r>
              <a:rPr lang="de-CH" sz="1400" i="1" dirty="0"/>
              <a:t> </a:t>
            </a:r>
            <a:r>
              <a:rPr lang="de-CH" sz="1400" dirty="0"/>
              <a:t>	</a:t>
            </a:r>
            <a:r>
              <a:rPr lang="de-CH" sz="1400" i="1" dirty="0"/>
              <a:t>Studies</a:t>
            </a:r>
            <a:r>
              <a:rPr lang="de-CH" sz="1400" dirty="0"/>
              <a:t> im Finanzmarktrecht)  </a:t>
            </a:r>
          </a:p>
          <a:p>
            <a:pPr>
              <a:lnSpc>
                <a:spcPct val="100000"/>
              </a:lnSpc>
            </a:pPr>
            <a:r>
              <a:rPr lang="de-CH" sz="1400" dirty="0"/>
              <a:t>2019	Doktorand am Institut für Bankrecht der 	Universität Bern </a:t>
            </a:r>
          </a:p>
          <a:p>
            <a:pPr>
              <a:lnSpc>
                <a:spcPct val="100000"/>
              </a:lnSpc>
            </a:pPr>
            <a:r>
              <a:rPr lang="de-CH" sz="1400" dirty="0">
                <a:solidFill>
                  <a:schemeClr val="tx1"/>
                </a:solidFill>
              </a:rPr>
              <a:t>2022	Co-Herausgeber Handbuch für die 	Anwaltspraxis Interne Untersuchungen </a:t>
            </a:r>
          </a:p>
          <a:p>
            <a:endParaRPr lang="de-CH" sz="1400" dirty="0"/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97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Sachverhalt 3 – Abtretung und Verrechnung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Abtretung</a:t>
            </a:r>
          </a:p>
          <a:p>
            <a:r>
              <a:rPr lang="de-CH" sz="1400"/>
              <a:t>Voraussetzungen der Abtretung (Art. 164 ff. OR)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Forderung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Verfügungsmacht des Zedenten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Abtretbarkeit der Forderung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Bestimmbarkeit der Forderung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Abtretungsvertrag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Beachtung der Formvorschrift (Art. 165 OR) </a:t>
            </a:r>
          </a:p>
          <a:p>
            <a:pPr lvl="1">
              <a:spcBef>
                <a:spcPts val="600"/>
              </a:spcBef>
            </a:pPr>
            <a:r>
              <a:rPr lang="de-CH" sz="1400"/>
              <a:t>Vorliegen eines gültigen Verpflichtungsgeschäfts</a:t>
            </a:r>
          </a:p>
          <a:p>
            <a:r>
              <a:rPr lang="de-CH" sz="1400"/>
              <a:t>Forderung kann ohne Zustimmung des Schuldners abgetreten werden (Art. 164 Abs. 1 OR) </a:t>
            </a:r>
          </a:p>
          <a:p>
            <a:r>
              <a:rPr lang="de-CH" sz="1400" u="sng"/>
              <a:t>Ergebnis</a:t>
            </a:r>
            <a:r>
              <a:rPr lang="de-CH" sz="1400"/>
              <a:t>: Forderung von CHF 20'000 wurde gültig von B an C abgetreten</a:t>
            </a:r>
          </a:p>
          <a:p>
            <a:endParaRPr lang="de-CH" sz="1400">
              <a:sym typeface="Wingdings" panose="05000000000000000000" pitchFamily="2" charset="2"/>
            </a:endParaRPr>
          </a:p>
          <a:p>
            <a:endParaRPr lang="de-CH"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>
                <a:solidFill>
                  <a:schemeClr val="hlink"/>
                </a:solidFill>
              </a:rPr>
              <a:t>Verrechnung </a:t>
            </a:r>
          </a:p>
          <a:p>
            <a:r>
              <a:rPr lang="de-CH" sz="1400">
                <a:sym typeface="Wingdings" panose="05000000000000000000" pitchFamily="2" charset="2"/>
              </a:rPr>
              <a:t>Voraussetzungen der Verrechnung (Art. 120 ff. OR)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Fälligkeit der Verrechnungsforderung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Durchsetzbarkeit der Verrechnungsforderung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Erfüllbarkeit der Hauptforderung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Gegenseitigkeit der Forderung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Gleichartigkeit der Forderung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Kein Verrechnungsverbot</a:t>
            </a:r>
          </a:p>
          <a:p>
            <a:pPr lvl="1">
              <a:spcBef>
                <a:spcPts val="600"/>
              </a:spcBef>
            </a:pPr>
            <a:r>
              <a:rPr lang="de-CH" sz="1400">
                <a:sym typeface="Wingdings" panose="05000000000000000000" pitchFamily="2" charset="2"/>
              </a:rPr>
              <a:t>Verrechnungserklärung</a:t>
            </a:r>
          </a:p>
          <a:p>
            <a:r>
              <a:rPr lang="de-CH" sz="1400">
                <a:sym typeface="Wingdings" panose="05000000000000000000" pitchFamily="2" charset="2"/>
              </a:rPr>
              <a:t>Verrechnungsforderung muss nicht unbestritten sein (Art. 120 Abs. 2 OR)</a:t>
            </a:r>
          </a:p>
          <a:p>
            <a:r>
              <a:rPr lang="de-CH" sz="1400" u="sng">
                <a:sym typeface="Wingdings" panose="05000000000000000000" pitchFamily="2" charset="2"/>
              </a:rPr>
              <a:t>Ergebnis</a:t>
            </a:r>
            <a:r>
              <a:rPr lang="de-CH" sz="1400">
                <a:sym typeface="Wingdings" pitchFamily="2" charset="2"/>
              </a:rPr>
              <a:t>: Verrechnung von CHF 20'000 war zulässig, weswegen C dem A nur noch CHF 2'000 bezahlen musste  </a:t>
            </a:r>
          </a:p>
          <a:p>
            <a:endParaRPr lang="de-CH" sz="1400">
              <a:sym typeface="Wingdings" pitchFamily="2" charset="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11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Allgemeine und fallspezifische Fragen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434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Hinweis auf Veranstaltungen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5865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Veranstaltungen im FS 2023 (Auswahl)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de-CH" sz="1400" dirty="0"/>
          </a:p>
          <a:p>
            <a:pPr>
              <a:spcAft>
                <a:spcPts val="300"/>
              </a:spcAft>
            </a:pPr>
            <a:endParaRPr lang="de-CH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43</a:t>
            </a:fld>
            <a:r>
              <a:rPr lang="de-CH" dirty="0"/>
              <a:t>/26</a:t>
            </a: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r="39498"/>
          <a:stretch/>
        </p:blipFill>
        <p:spPr>
          <a:xfrm>
            <a:off x="5132999" y="1798780"/>
            <a:ext cx="4412998" cy="3977999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1BE9F4-630C-1F4E-A959-0B190A34DDC2}"/>
              </a:ext>
            </a:extLst>
          </p:cNvPr>
          <p:cNvSpPr txBox="1">
            <a:spLocks/>
          </p:cNvSpPr>
          <p:nvPr/>
        </p:nvSpPr>
        <p:spPr>
          <a:xfrm>
            <a:off x="360001" y="1798781"/>
            <a:ext cx="4536677" cy="433921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12. Mai	Jus Repetitorium im Restaurant Beaulieu</a:t>
            </a:r>
          </a:p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19. Mai	Jus Repetitorium im Restaurant Beaulieu 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02. Juni	Poker-Stamm im </a:t>
            </a:r>
            <a:r>
              <a:rPr lang="de-CH" sz="1400" dirty="0" err="1"/>
              <a:t>Concorderkeller</a:t>
            </a:r>
            <a:endParaRPr lang="de-CH" sz="1400" dirty="0"/>
          </a:p>
          <a:p>
            <a:pPr defTabSz="987425">
              <a:lnSpc>
                <a:spcPct val="100000"/>
              </a:lnSpc>
            </a:pPr>
            <a:r>
              <a:rPr lang="de-CH" sz="1400" dirty="0"/>
              <a:t>09. Juni	Stamm im Restaurant Beaulieu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16. Juni 	Stamm im Restaurant Beaulieu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17. Juni	Altherren-Vortag in Muri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18. Juni	Altherrentag in Muri </a:t>
            </a:r>
          </a:p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Sommer	Hausfest an der Postgasse 47</a:t>
            </a:r>
          </a:p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September	</a:t>
            </a:r>
            <a:r>
              <a:rPr lang="de-CH" sz="1400" b="1" dirty="0" err="1">
                <a:solidFill>
                  <a:srgbClr val="6BBCD5"/>
                </a:solidFill>
              </a:rPr>
              <a:t>How</a:t>
            </a:r>
            <a:r>
              <a:rPr lang="de-CH" sz="1400" b="1" dirty="0">
                <a:solidFill>
                  <a:srgbClr val="6BBCD5"/>
                </a:solidFill>
              </a:rPr>
              <a:t> To Bachelor </a:t>
            </a:r>
          </a:p>
          <a:p>
            <a:pPr>
              <a:lnSpc>
                <a:spcPct val="100000"/>
              </a:lnSpc>
            </a:pPr>
            <a:r>
              <a:rPr lang="de-CH" sz="1400" b="1" dirty="0">
                <a:solidFill>
                  <a:schemeClr val="tx1"/>
                </a:solidFill>
              </a:rPr>
              <a:t>Programm einsehbar auf: www.concordiabern.ch</a:t>
            </a:r>
          </a:p>
        </p:txBody>
      </p:sp>
    </p:spTree>
    <p:extLst>
      <p:ext uri="{BB962C8B-B14F-4D97-AF65-F5344CB8AC3E}">
        <p14:creationId xmlns:p14="http://schemas.microsoft.com/office/powerpoint/2010/main" val="30084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Feedback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44</a:t>
            </a:fld>
            <a:endParaRPr lang="de-CH"/>
          </a:p>
        </p:txBody>
      </p:sp>
      <p:pic>
        <p:nvPicPr>
          <p:cNvPr id="3" name="Grafik 2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70F8B7FF-605C-45CF-3FD4-413049286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53" y="501227"/>
            <a:ext cx="4954693" cy="49546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94C496-7F88-CDF5-554D-F45BAA3764CD}"/>
              </a:ext>
            </a:extLst>
          </p:cNvPr>
          <p:cNvSpPr txBox="1"/>
          <p:nvPr/>
        </p:nvSpPr>
        <p:spPr>
          <a:xfrm>
            <a:off x="3069588" y="5596829"/>
            <a:ext cx="37668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https://forms.gle/bMGM5kqagy5KK7FC6</a:t>
            </a:r>
            <a:r>
              <a:rPr lang="de-CH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2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7A044-9056-CB46-9032-316AA305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77" y="1424250"/>
            <a:ext cx="6765763" cy="871757"/>
          </a:xfrm>
        </p:spPr>
        <p:txBody>
          <a:bodyPr/>
          <a:lstStyle/>
          <a:p>
            <a:r>
              <a:rPr lang="de-CH" dirty="0"/>
              <a:t>Vielen Dank für Eure Aufmerksamkeit!</a:t>
            </a:r>
            <a:br>
              <a:rPr lang="de-CH" dirty="0"/>
            </a:br>
            <a:r>
              <a:rPr lang="de-CH" dirty="0"/>
              <a:t>Wir wünschen Euch allen viel Erfolg bei den Prüfungen!</a:t>
            </a:r>
            <a:br>
              <a:rPr lang="de-CH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BA90A7-0939-DC4E-A5D8-85EC20580B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45</a:t>
            </a:fld>
            <a:r>
              <a:rPr lang="de-CH" dirty="0"/>
              <a:t>/26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F49393-B38F-EC4D-8324-E18FC978A38A}"/>
              </a:ext>
            </a:extLst>
          </p:cNvPr>
          <p:cNvGrpSpPr/>
          <p:nvPr/>
        </p:nvGrpSpPr>
        <p:grpSpPr>
          <a:xfrm>
            <a:off x="360001" y="1991817"/>
            <a:ext cx="2880088" cy="4340225"/>
            <a:chOff x="3512774" y="1798638"/>
            <a:chExt cx="2880088" cy="4340225"/>
          </a:xfrm>
        </p:grpSpPr>
        <p:pic>
          <p:nvPicPr>
            <p:cNvPr id="18" name="Bildplatzhalter 11">
              <a:extLst>
                <a:ext uri="{FF2B5EF4-FFF2-40B4-BE49-F238E27FC236}">
                  <a16:creationId xmlns:a16="http://schemas.microsoft.com/office/drawing/2014/main" id="{9F11B60B-425C-6448-85D0-93610444C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7" r="20407" b="16070"/>
            <a:stretch/>
          </p:blipFill>
          <p:spPr>
            <a:xfrm>
              <a:off x="3513137" y="2261419"/>
              <a:ext cx="2879725" cy="2416944"/>
            </a:xfrm>
            <a:prstGeom prst="rect">
              <a:avLst/>
            </a:prstGeom>
            <a:ln w="0" cap="sq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879725"/>
                        <a:gd name="connsiteY0" fmla="*/ 0 h 2879725"/>
                        <a:gd name="connsiteX1" fmla="*/ 547148 w 2879725"/>
                        <a:gd name="connsiteY1" fmla="*/ 0 h 2879725"/>
                        <a:gd name="connsiteX2" fmla="*/ 1065498 w 2879725"/>
                        <a:gd name="connsiteY2" fmla="*/ 0 h 2879725"/>
                        <a:gd name="connsiteX3" fmla="*/ 1670241 w 2879725"/>
                        <a:gd name="connsiteY3" fmla="*/ 0 h 2879725"/>
                        <a:gd name="connsiteX4" fmla="*/ 2246186 w 2879725"/>
                        <a:gd name="connsiteY4" fmla="*/ 0 h 2879725"/>
                        <a:gd name="connsiteX5" fmla="*/ 2879725 w 2879725"/>
                        <a:gd name="connsiteY5" fmla="*/ 0 h 2879725"/>
                        <a:gd name="connsiteX6" fmla="*/ 2879725 w 2879725"/>
                        <a:gd name="connsiteY6" fmla="*/ 633540 h 2879725"/>
                        <a:gd name="connsiteX7" fmla="*/ 2879725 w 2879725"/>
                        <a:gd name="connsiteY7" fmla="*/ 1238282 h 2879725"/>
                        <a:gd name="connsiteX8" fmla="*/ 2879725 w 2879725"/>
                        <a:gd name="connsiteY8" fmla="*/ 1756632 h 2879725"/>
                        <a:gd name="connsiteX9" fmla="*/ 2879725 w 2879725"/>
                        <a:gd name="connsiteY9" fmla="*/ 2361375 h 2879725"/>
                        <a:gd name="connsiteX10" fmla="*/ 2879725 w 2879725"/>
                        <a:gd name="connsiteY10" fmla="*/ 2879725 h 2879725"/>
                        <a:gd name="connsiteX11" fmla="*/ 2274983 w 2879725"/>
                        <a:gd name="connsiteY11" fmla="*/ 2879725 h 2879725"/>
                        <a:gd name="connsiteX12" fmla="*/ 1670241 w 2879725"/>
                        <a:gd name="connsiteY12" fmla="*/ 2879725 h 2879725"/>
                        <a:gd name="connsiteX13" fmla="*/ 1036701 w 2879725"/>
                        <a:gd name="connsiteY13" fmla="*/ 2879725 h 2879725"/>
                        <a:gd name="connsiteX14" fmla="*/ 0 w 2879725"/>
                        <a:gd name="connsiteY14" fmla="*/ 2879725 h 2879725"/>
                        <a:gd name="connsiteX15" fmla="*/ 0 w 2879725"/>
                        <a:gd name="connsiteY15" fmla="*/ 2246186 h 2879725"/>
                        <a:gd name="connsiteX16" fmla="*/ 0 w 2879725"/>
                        <a:gd name="connsiteY16" fmla="*/ 1727835 h 2879725"/>
                        <a:gd name="connsiteX17" fmla="*/ 0 w 2879725"/>
                        <a:gd name="connsiteY17" fmla="*/ 1151890 h 2879725"/>
                        <a:gd name="connsiteX18" fmla="*/ 0 w 2879725"/>
                        <a:gd name="connsiteY18" fmla="*/ 547148 h 2879725"/>
                        <a:gd name="connsiteX19" fmla="*/ 0 w 2879725"/>
                        <a:gd name="connsiteY19" fmla="*/ 0 h 2879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879725" h="2879725" fill="none" extrusionOk="0">
                          <a:moveTo>
                            <a:pt x="0" y="0"/>
                          </a:moveTo>
                          <a:cubicBezTo>
                            <a:pt x="228525" y="4301"/>
                            <a:pt x="384706" y="-8107"/>
                            <a:pt x="547148" y="0"/>
                          </a:cubicBezTo>
                          <a:cubicBezTo>
                            <a:pt x="709590" y="8107"/>
                            <a:pt x="818476" y="2448"/>
                            <a:pt x="1065498" y="0"/>
                          </a:cubicBezTo>
                          <a:cubicBezTo>
                            <a:pt x="1312520" y="-2448"/>
                            <a:pt x="1480547" y="12214"/>
                            <a:pt x="1670241" y="0"/>
                          </a:cubicBezTo>
                          <a:cubicBezTo>
                            <a:pt x="1859935" y="-12214"/>
                            <a:pt x="2095001" y="16740"/>
                            <a:pt x="2246186" y="0"/>
                          </a:cubicBezTo>
                          <a:cubicBezTo>
                            <a:pt x="2397371" y="-16740"/>
                            <a:pt x="2722577" y="-7830"/>
                            <a:pt x="2879725" y="0"/>
                          </a:cubicBezTo>
                          <a:cubicBezTo>
                            <a:pt x="2904777" y="199314"/>
                            <a:pt x="2899485" y="501957"/>
                            <a:pt x="2879725" y="633540"/>
                          </a:cubicBezTo>
                          <a:cubicBezTo>
                            <a:pt x="2859965" y="765123"/>
                            <a:pt x="2851504" y="989745"/>
                            <a:pt x="2879725" y="1238282"/>
                          </a:cubicBezTo>
                          <a:cubicBezTo>
                            <a:pt x="2907946" y="1486819"/>
                            <a:pt x="2866160" y="1624137"/>
                            <a:pt x="2879725" y="1756632"/>
                          </a:cubicBezTo>
                          <a:cubicBezTo>
                            <a:pt x="2893291" y="1889127"/>
                            <a:pt x="2855128" y="2110011"/>
                            <a:pt x="2879725" y="2361375"/>
                          </a:cubicBezTo>
                          <a:cubicBezTo>
                            <a:pt x="2904322" y="2612739"/>
                            <a:pt x="2856185" y="2720443"/>
                            <a:pt x="2879725" y="2879725"/>
                          </a:cubicBezTo>
                          <a:cubicBezTo>
                            <a:pt x="2727943" y="2858711"/>
                            <a:pt x="2496455" y="2863128"/>
                            <a:pt x="2274983" y="2879725"/>
                          </a:cubicBezTo>
                          <a:cubicBezTo>
                            <a:pt x="2053511" y="2896322"/>
                            <a:pt x="1913057" y="2874265"/>
                            <a:pt x="1670241" y="2879725"/>
                          </a:cubicBezTo>
                          <a:cubicBezTo>
                            <a:pt x="1427425" y="2885185"/>
                            <a:pt x="1240676" y="2864561"/>
                            <a:pt x="1036701" y="2879725"/>
                          </a:cubicBezTo>
                          <a:cubicBezTo>
                            <a:pt x="832726" y="2894889"/>
                            <a:pt x="465020" y="2856971"/>
                            <a:pt x="0" y="2879725"/>
                          </a:cubicBezTo>
                          <a:cubicBezTo>
                            <a:pt x="15886" y="2700581"/>
                            <a:pt x="13790" y="2480538"/>
                            <a:pt x="0" y="2246186"/>
                          </a:cubicBezTo>
                          <a:cubicBezTo>
                            <a:pt x="-13790" y="2011834"/>
                            <a:pt x="-11905" y="1858088"/>
                            <a:pt x="0" y="1727835"/>
                          </a:cubicBezTo>
                          <a:cubicBezTo>
                            <a:pt x="11905" y="1597582"/>
                            <a:pt x="26588" y="1426200"/>
                            <a:pt x="0" y="1151890"/>
                          </a:cubicBezTo>
                          <a:cubicBezTo>
                            <a:pt x="-26588" y="877581"/>
                            <a:pt x="27758" y="703218"/>
                            <a:pt x="0" y="547148"/>
                          </a:cubicBezTo>
                          <a:cubicBezTo>
                            <a:pt x="-27758" y="391078"/>
                            <a:pt x="9754" y="188433"/>
                            <a:pt x="0" y="0"/>
                          </a:cubicBezTo>
                          <a:close/>
                        </a:path>
                        <a:path w="2879725" h="2879725" stroke="0" extrusionOk="0">
                          <a:moveTo>
                            <a:pt x="0" y="0"/>
                          </a:moveTo>
                          <a:cubicBezTo>
                            <a:pt x="188889" y="10215"/>
                            <a:pt x="310087" y="-7917"/>
                            <a:pt x="547148" y="0"/>
                          </a:cubicBezTo>
                          <a:cubicBezTo>
                            <a:pt x="784209" y="7917"/>
                            <a:pt x="838249" y="5008"/>
                            <a:pt x="1036701" y="0"/>
                          </a:cubicBezTo>
                          <a:cubicBezTo>
                            <a:pt x="1235153" y="-5008"/>
                            <a:pt x="1491532" y="-22054"/>
                            <a:pt x="1670241" y="0"/>
                          </a:cubicBezTo>
                          <a:cubicBezTo>
                            <a:pt x="1848950" y="22054"/>
                            <a:pt x="2013771" y="-6911"/>
                            <a:pt x="2217388" y="0"/>
                          </a:cubicBezTo>
                          <a:cubicBezTo>
                            <a:pt x="2421005" y="6911"/>
                            <a:pt x="2597282" y="-25162"/>
                            <a:pt x="2879725" y="0"/>
                          </a:cubicBezTo>
                          <a:cubicBezTo>
                            <a:pt x="2881197" y="259399"/>
                            <a:pt x="2904131" y="494649"/>
                            <a:pt x="2879725" y="633540"/>
                          </a:cubicBezTo>
                          <a:cubicBezTo>
                            <a:pt x="2855319" y="772431"/>
                            <a:pt x="2873487" y="993164"/>
                            <a:pt x="2879725" y="1209485"/>
                          </a:cubicBezTo>
                          <a:cubicBezTo>
                            <a:pt x="2885963" y="1425806"/>
                            <a:pt x="2878952" y="1621274"/>
                            <a:pt x="2879725" y="1785430"/>
                          </a:cubicBezTo>
                          <a:cubicBezTo>
                            <a:pt x="2880498" y="1949586"/>
                            <a:pt x="2874273" y="2076152"/>
                            <a:pt x="2879725" y="2303780"/>
                          </a:cubicBezTo>
                          <a:cubicBezTo>
                            <a:pt x="2885178" y="2531408"/>
                            <a:pt x="2852258" y="2595931"/>
                            <a:pt x="2879725" y="2879725"/>
                          </a:cubicBezTo>
                          <a:cubicBezTo>
                            <a:pt x="2754045" y="2903097"/>
                            <a:pt x="2533838" y="2892826"/>
                            <a:pt x="2303780" y="2879725"/>
                          </a:cubicBezTo>
                          <a:cubicBezTo>
                            <a:pt x="2073723" y="2866624"/>
                            <a:pt x="1971258" y="2882556"/>
                            <a:pt x="1756632" y="2879725"/>
                          </a:cubicBezTo>
                          <a:cubicBezTo>
                            <a:pt x="1542006" y="2876894"/>
                            <a:pt x="1412465" y="2885843"/>
                            <a:pt x="1123093" y="2879725"/>
                          </a:cubicBezTo>
                          <a:cubicBezTo>
                            <a:pt x="833721" y="2873607"/>
                            <a:pt x="790807" y="2879735"/>
                            <a:pt x="489553" y="2879725"/>
                          </a:cubicBezTo>
                          <a:cubicBezTo>
                            <a:pt x="188299" y="2879715"/>
                            <a:pt x="152296" y="2898567"/>
                            <a:pt x="0" y="2879725"/>
                          </a:cubicBezTo>
                          <a:cubicBezTo>
                            <a:pt x="25160" y="2609625"/>
                            <a:pt x="-11748" y="2580230"/>
                            <a:pt x="0" y="2303780"/>
                          </a:cubicBezTo>
                          <a:cubicBezTo>
                            <a:pt x="11748" y="2027330"/>
                            <a:pt x="2987" y="1972170"/>
                            <a:pt x="0" y="1756632"/>
                          </a:cubicBezTo>
                          <a:cubicBezTo>
                            <a:pt x="-2987" y="1541094"/>
                            <a:pt x="-9211" y="1406108"/>
                            <a:pt x="0" y="1267079"/>
                          </a:cubicBezTo>
                          <a:cubicBezTo>
                            <a:pt x="9211" y="1128050"/>
                            <a:pt x="-14129" y="930727"/>
                            <a:pt x="0" y="748728"/>
                          </a:cubicBezTo>
                          <a:cubicBezTo>
                            <a:pt x="14129" y="566729"/>
                            <a:pt x="-10095" y="2073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  <p:sp>
          <p:nvSpPr>
            <p:cNvPr id="20" name="Inhaltsplatzhalter 3">
              <a:extLst>
                <a:ext uri="{FF2B5EF4-FFF2-40B4-BE49-F238E27FC236}">
                  <a16:creationId xmlns:a16="http://schemas.microsoft.com/office/drawing/2014/main" id="{0E9339DC-ADDF-7648-A61A-4406ECD6FA76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4678363"/>
              <a:ext cx="2879725" cy="1460500"/>
            </a:xfrm>
            <a:prstGeom prst="rect">
              <a:avLst/>
            </a:prstGeom>
            <a:solidFill>
              <a:srgbClr val="FCF9F9"/>
            </a:solidFill>
            <a:ln w="12700" cap="sq">
              <a:noFill/>
              <a:miter lim="800000"/>
            </a:ln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b="1" dirty="0">
                  <a:solidFill>
                    <a:schemeClr val="tx1"/>
                  </a:solidFill>
                </a:rPr>
                <a:t>Patric Braun v/o SERIO</a:t>
              </a:r>
            </a:p>
            <a:p>
              <a:r>
                <a:rPr lang="de-CH" sz="1400" b="1" dirty="0">
                  <a:solidFill>
                    <a:schemeClr val="tx1"/>
                  </a:solidFill>
                  <a:hlinkClick r:id="rId4"/>
                </a:rPr>
                <a:t>patricbraun85@gmail.com</a:t>
              </a:r>
              <a:endParaRPr lang="de-CH" sz="1400" b="1" dirty="0">
                <a:solidFill>
                  <a:schemeClr val="tx1"/>
                </a:solidFill>
              </a:endParaRPr>
            </a:p>
            <a:p>
              <a:endParaRPr lang="de-CH" sz="1400" dirty="0"/>
            </a:p>
          </p:txBody>
        </p:sp>
        <p:sp>
          <p:nvSpPr>
            <p:cNvPr id="10" name="Inhaltsplatzhalter 3">
              <a:extLst>
                <a:ext uri="{FF2B5EF4-FFF2-40B4-BE49-F238E27FC236}">
                  <a16:creationId xmlns:a16="http://schemas.microsoft.com/office/drawing/2014/main" id="{DE576903-35F4-8940-B93D-233BB54493A3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1798638"/>
              <a:ext cx="2879725" cy="462781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</a:ln>
            <a:effectLst/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dirty="0"/>
                <a:t>Bei Fragen zur Concordia Bern: 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50405AC-4448-224A-974C-CC2AD54CAE89}"/>
              </a:ext>
            </a:extLst>
          </p:cNvPr>
          <p:cNvGrpSpPr/>
          <p:nvPr/>
        </p:nvGrpSpPr>
        <p:grpSpPr>
          <a:xfrm>
            <a:off x="3454809" y="1991817"/>
            <a:ext cx="2879725" cy="4340225"/>
            <a:chOff x="3512774" y="1798638"/>
            <a:chExt cx="2879725" cy="4340225"/>
          </a:xfrm>
        </p:grpSpPr>
        <p:sp>
          <p:nvSpPr>
            <p:cNvPr id="26" name="Inhaltsplatzhalter 3">
              <a:extLst>
                <a:ext uri="{FF2B5EF4-FFF2-40B4-BE49-F238E27FC236}">
                  <a16:creationId xmlns:a16="http://schemas.microsoft.com/office/drawing/2014/main" id="{E72368B9-3C02-2540-8612-14B8E7E0F17E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4678363"/>
              <a:ext cx="2879725" cy="1460500"/>
            </a:xfrm>
            <a:prstGeom prst="rect">
              <a:avLst/>
            </a:prstGeom>
            <a:solidFill>
              <a:srgbClr val="FCF9F9"/>
            </a:solidFill>
            <a:ln w="12700" cap="sq">
              <a:noFill/>
              <a:miter lim="800000"/>
            </a:ln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b="1" dirty="0">
                  <a:solidFill>
                    <a:schemeClr val="tx1"/>
                  </a:solidFill>
                </a:rPr>
                <a:t>Joel Moret v/o BOREAS</a:t>
              </a:r>
            </a:p>
            <a:p>
              <a:r>
                <a:rPr lang="de-CH" sz="1400" b="1" dirty="0">
                  <a:solidFill>
                    <a:srgbClr val="FF0000"/>
                  </a:solidFill>
                  <a:hlinkClick r:id="rId5"/>
                </a:rPr>
                <a:t>joel.moret@besonet.ch</a:t>
              </a:r>
              <a:r>
                <a:rPr lang="de-CH" sz="14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7" name="Inhaltsplatzhalter 3">
              <a:extLst>
                <a:ext uri="{FF2B5EF4-FFF2-40B4-BE49-F238E27FC236}">
                  <a16:creationId xmlns:a16="http://schemas.microsoft.com/office/drawing/2014/main" id="{B2DA64F4-F024-D741-88C4-AF80C92CE3F1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1798638"/>
              <a:ext cx="2879725" cy="462781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</a:ln>
            <a:effectLst/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dirty="0"/>
                <a:t>Bei Fragen zum Studium:</a:t>
              </a:r>
            </a:p>
          </p:txBody>
        </p:sp>
      </p:grpSp>
      <p:pic>
        <p:nvPicPr>
          <p:cNvPr id="13" name="Bildplatzhalter 11">
            <a:extLst>
              <a:ext uri="{FF2B5EF4-FFF2-40B4-BE49-F238E27FC236}">
                <a16:creationId xmlns:a16="http://schemas.microsoft.com/office/drawing/2014/main" id="{C1105C21-532C-E543-9102-864AE9D65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2" b="16272"/>
          <a:stretch/>
        </p:blipFill>
        <p:spPr>
          <a:xfrm>
            <a:off x="3513137" y="2454601"/>
            <a:ext cx="2879725" cy="2416944"/>
          </a:xfrm>
          <a:prstGeom prst="rect">
            <a:avLst/>
          </a:prstGeom>
          <a:ln w="0" cap="sq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79725"/>
                      <a:gd name="connsiteY0" fmla="*/ 0 h 2879725"/>
                      <a:gd name="connsiteX1" fmla="*/ 547148 w 2879725"/>
                      <a:gd name="connsiteY1" fmla="*/ 0 h 2879725"/>
                      <a:gd name="connsiteX2" fmla="*/ 1065498 w 2879725"/>
                      <a:gd name="connsiteY2" fmla="*/ 0 h 2879725"/>
                      <a:gd name="connsiteX3" fmla="*/ 1670241 w 2879725"/>
                      <a:gd name="connsiteY3" fmla="*/ 0 h 2879725"/>
                      <a:gd name="connsiteX4" fmla="*/ 2246186 w 2879725"/>
                      <a:gd name="connsiteY4" fmla="*/ 0 h 2879725"/>
                      <a:gd name="connsiteX5" fmla="*/ 2879725 w 2879725"/>
                      <a:gd name="connsiteY5" fmla="*/ 0 h 2879725"/>
                      <a:gd name="connsiteX6" fmla="*/ 2879725 w 2879725"/>
                      <a:gd name="connsiteY6" fmla="*/ 633540 h 2879725"/>
                      <a:gd name="connsiteX7" fmla="*/ 2879725 w 2879725"/>
                      <a:gd name="connsiteY7" fmla="*/ 1238282 h 2879725"/>
                      <a:gd name="connsiteX8" fmla="*/ 2879725 w 2879725"/>
                      <a:gd name="connsiteY8" fmla="*/ 1756632 h 2879725"/>
                      <a:gd name="connsiteX9" fmla="*/ 2879725 w 2879725"/>
                      <a:gd name="connsiteY9" fmla="*/ 2361375 h 2879725"/>
                      <a:gd name="connsiteX10" fmla="*/ 2879725 w 2879725"/>
                      <a:gd name="connsiteY10" fmla="*/ 2879725 h 2879725"/>
                      <a:gd name="connsiteX11" fmla="*/ 2274983 w 2879725"/>
                      <a:gd name="connsiteY11" fmla="*/ 2879725 h 2879725"/>
                      <a:gd name="connsiteX12" fmla="*/ 1670241 w 2879725"/>
                      <a:gd name="connsiteY12" fmla="*/ 2879725 h 2879725"/>
                      <a:gd name="connsiteX13" fmla="*/ 1036701 w 2879725"/>
                      <a:gd name="connsiteY13" fmla="*/ 2879725 h 2879725"/>
                      <a:gd name="connsiteX14" fmla="*/ 0 w 2879725"/>
                      <a:gd name="connsiteY14" fmla="*/ 2879725 h 2879725"/>
                      <a:gd name="connsiteX15" fmla="*/ 0 w 2879725"/>
                      <a:gd name="connsiteY15" fmla="*/ 2246186 h 2879725"/>
                      <a:gd name="connsiteX16" fmla="*/ 0 w 2879725"/>
                      <a:gd name="connsiteY16" fmla="*/ 1727835 h 2879725"/>
                      <a:gd name="connsiteX17" fmla="*/ 0 w 2879725"/>
                      <a:gd name="connsiteY17" fmla="*/ 1151890 h 2879725"/>
                      <a:gd name="connsiteX18" fmla="*/ 0 w 2879725"/>
                      <a:gd name="connsiteY18" fmla="*/ 547148 h 2879725"/>
                      <a:gd name="connsiteX19" fmla="*/ 0 w 2879725"/>
                      <a:gd name="connsiteY19" fmla="*/ 0 h 2879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879725" h="2879725" fill="none" extrusionOk="0">
                        <a:moveTo>
                          <a:pt x="0" y="0"/>
                        </a:moveTo>
                        <a:cubicBezTo>
                          <a:pt x="228525" y="4301"/>
                          <a:pt x="384706" y="-8107"/>
                          <a:pt x="547148" y="0"/>
                        </a:cubicBezTo>
                        <a:cubicBezTo>
                          <a:pt x="709590" y="8107"/>
                          <a:pt x="818476" y="2448"/>
                          <a:pt x="1065498" y="0"/>
                        </a:cubicBezTo>
                        <a:cubicBezTo>
                          <a:pt x="1312520" y="-2448"/>
                          <a:pt x="1480547" y="12214"/>
                          <a:pt x="1670241" y="0"/>
                        </a:cubicBezTo>
                        <a:cubicBezTo>
                          <a:pt x="1859935" y="-12214"/>
                          <a:pt x="2095001" y="16740"/>
                          <a:pt x="2246186" y="0"/>
                        </a:cubicBezTo>
                        <a:cubicBezTo>
                          <a:pt x="2397371" y="-16740"/>
                          <a:pt x="2722577" y="-7830"/>
                          <a:pt x="2879725" y="0"/>
                        </a:cubicBezTo>
                        <a:cubicBezTo>
                          <a:pt x="2904777" y="199314"/>
                          <a:pt x="2899485" y="501957"/>
                          <a:pt x="2879725" y="633540"/>
                        </a:cubicBezTo>
                        <a:cubicBezTo>
                          <a:pt x="2859965" y="765123"/>
                          <a:pt x="2851504" y="989745"/>
                          <a:pt x="2879725" y="1238282"/>
                        </a:cubicBezTo>
                        <a:cubicBezTo>
                          <a:pt x="2907946" y="1486819"/>
                          <a:pt x="2866160" y="1624137"/>
                          <a:pt x="2879725" y="1756632"/>
                        </a:cubicBezTo>
                        <a:cubicBezTo>
                          <a:pt x="2893291" y="1889127"/>
                          <a:pt x="2855128" y="2110011"/>
                          <a:pt x="2879725" y="2361375"/>
                        </a:cubicBezTo>
                        <a:cubicBezTo>
                          <a:pt x="2904322" y="2612739"/>
                          <a:pt x="2856185" y="2720443"/>
                          <a:pt x="2879725" y="2879725"/>
                        </a:cubicBezTo>
                        <a:cubicBezTo>
                          <a:pt x="2727943" y="2858711"/>
                          <a:pt x="2496455" y="2863128"/>
                          <a:pt x="2274983" y="2879725"/>
                        </a:cubicBezTo>
                        <a:cubicBezTo>
                          <a:pt x="2053511" y="2896322"/>
                          <a:pt x="1913057" y="2874265"/>
                          <a:pt x="1670241" y="2879725"/>
                        </a:cubicBezTo>
                        <a:cubicBezTo>
                          <a:pt x="1427425" y="2885185"/>
                          <a:pt x="1240676" y="2864561"/>
                          <a:pt x="1036701" y="2879725"/>
                        </a:cubicBezTo>
                        <a:cubicBezTo>
                          <a:pt x="832726" y="2894889"/>
                          <a:pt x="465020" y="2856971"/>
                          <a:pt x="0" y="2879725"/>
                        </a:cubicBezTo>
                        <a:cubicBezTo>
                          <a:pt x="15886" y="2700581"/>
                          <a:pt x="13790" y="2480538"/>
                          <a:pt x="0" y="2246186"/>
                        </a:cubicBezTo>
                        <a:cubicBezTo>
                          <a:pt x="-13790" y="2011834"/>
                          <a:pt x="-11905" y="1858088"/>
                          <a:pt x="0" y="1727835"/>
                        </a:cubicBezTo>
                        <a:cubicBezTo>
                          <a:pt x="11905" y="1597582"/>
                          <a:pt x="26588" y="1426200"/>
                          <a:pt x="0" y="1151890"/>
                        </a:cubicBezTo>
                        <a:cubicBezTo>
                          <a:pt x="-26588" y="877581"/>
                          <a:pt x="27758" y="703218"/>
                          <a:pt x="0" y="547148"/>
                        </a:cubicBezTo>
                        <a:cubicBezTo>
                          <a:pt x="-27758" y="391078"/>
                          <a:pt x="9754" y="188433"/>
                          <a:pt x="0" y="0"/>
                        </a:cubicBezTo>
                        <a:close/>
                      </a:path>
                      <a:path w="2879725" h="2879725" stroke="0" extrusionOk="0">
                        <a:moveTo>
                          <a:pt x="0" y="0"/>
                        </a:moveTo>
                        <a:cubicBezTo>
                          <a:pt x="188889" y="10215"/>
                          <a:pt x="310087" y="-7917"/>
                          <a:pt x="547148" y="0"/>
                        </a:cubicBezTo>
                        <a:cubicBezTo>
                          <a:pt x="784209" y="7917"/>
                          <a:pt x="838249" y="5008"/>
                          <a:pt x="1036701" y="0"/>
                        </a:cubicBezTo>
                        <a:cubicBezTo>
                          <a:pt x="1235153" y="-5008"/>
                          <a:pt x="1491532" y="-22054"/>
                          <a:pt x="1670241" y="0"/>
                        </a:cubicBezTo>
                        <a:cubicBezTo>
                          <a:pt x="1848950" y="22054"/>
                          <a:pt x="2013771" y="-6911"/>
                          <a:pt x="2217388" y="0"/>
                        </a:cubicBezTo>
                        <a:cubicBezTo>
                          <a:pt x="2421005" y="6911"/>
                          <a:pt x="2597282" y="-25162"/>
                          <a:pt x="2879725" y="0"/>
                        </a:cubicBezTo>
                        <a:cubicBezTo>
                          <a:pt x="2881197" y="259399"/>
                          <a:pt x="2904131" y="494649"/>
                          <a:pt x="2879725" y="633540"/>
                        </a:cubicBezTo>
                        <a:cubicBezTo>
                          <a:pt x="2855319" y="772431"/>
                          <a:pt x="2873487" y="993164"/>
                          <a:pt x="2879725" y="1209485"/>
                        </a:cubicBezTo>
                        <a:cubicBezTo>
                          <a:pt x="2885963" y="1425806"/>
                          <a:pt x="2878952" y="1621274"/>
                          <a:pt x="2879725" y="1785430"/>
                        </a:cubicBezTo>
                        <a:cubicBezTo>
                          <a:pt x="2880498" y="1949586"/>
                          <a:pt x="2874273" y="2076152"/>
                          <a:pt x="2879725" y="2303780"/>
                        </a:cubicBezTo>
                        <a:cubicBezTo>
                          <a:pt x="2885178" y="2531408"/>
                          <a:pt x="2852258" y="2595931"/>
                          <a:pt x="2879725" y="2879725"/>
                        </a:cubicBezTo>
                        <a:cubicBezTo>
                          <a:pt x="2754045" y="2903097"/>
                          <a:pt x="2533838" y="2892826"/>
                          <a:pt x="2303780" y="2879725"/>
                        </a:cubicBezTo>
                        <a:cubicBezTo>
                          <a:pt x="2073723" y="2866624"/>
                          <a:pt x="1971258" y="2882556"/>
                          <a:pt x="1756632" y="2879725"/>
                        </a:cubicBezTo>
                        <a:cubicBezTo>
                          <a:pt x="1542006" y="2876894"/>
                          <a:pt x="1412465" y="2885843"/>
                          <a:pt x="1123093" y="2879725"/>
                        </a:cubicBezTo>
                        <a:cubicBezTo>
                          <a:pt x="833721" y="2873607"/>
                          <a:pt x="790807" y="2879735"/>
                          <a:pt x="489553" y="2879725"/>
                        </a:cubicBezTo>
                        <a:cubicBezTo>
                          <a:pt x="188299" y="2879715"/>
                          <a:pt x="152296" y="2898567"/>
                          <a:pt x="0" y="2879725"/>
                        </a:cubicBezTo>
                        <a:cubicBezTo>
                          <a:pt x="25160" y="2609625"/>
                          <a:pt x="-11748" y="2580230"/>
                          <a:pt x="0" y="2303780"/>
                        </a:cubicBezTo>
                        <a:cubicBezTo>
                          <a:pt x="11748" y="2027330"/>
                          <a:pt x="2987" y="1972170"/>
                          <a:pt x="0" y="1756632"/>
                        </a:cubicBezTo>
                        <a:cubicBezTo>
                          <a:pt x="-2987" y="1541094"/>
                          <a:pt x="-9211" y="1406108"/>
                          <a:pt x="0" y="1267079"/>
                        </a:cubicBezTo>
                        <a:cubicBezTo>
                          <a:pt x="9211" y="1128050"/>
                          <a:pt x="-14129" y="930727"/>
                          <a:pt x="0" y="748728"/>
                        </a:cubicBezTo>
                        <a:cubicBezTo>
                          <a:pt x="14129" y="566729"/>
                          <a:pt x="-10095" y="2073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83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765763" cy="359693"/>
          </a:xfrm>
        </p:spPr>
        <p:txBody>
          <a:bodyPr/>
          <a:lstStyle/>
          <a:p>
            <a:r>
              <a:rPr lang="de-CH" dirty="0"/>
              <a:t>Zu guter Letzt: Diskussion und gemütliches Beisammensein mit Apéro </a:t>
            </a:r>
            <a:r>
              <a:rPr lang="de-CH" dirty="0" err="1"/>
              <a:t>Riche</a:t>
            </a:r>
            <a:br>
              <a:rPr lang="de-CH" dirty="0"/>
            </a:br>
            <a:endParaRPr lang="de-CH" sz="18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778572"/>
            <a:ext cx="7612062" cy="237876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874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Studentenverbindung Concordia Bern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Gegründet 1862 als Juristenverbindung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Devisen: Freiheit, Freundschaft, Fortschritt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Zweck: Freundschaft im geselligen Kreis, Hilfe und Förderung im Studium sowie Vertretung der rechtsstaatlichen Demokratie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Verbindungshaus in Bern mit Altstadtkeller sowie neun Zimmern und zwei geräumigen Wohnungen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Heute 30 Aktive (Studenten) sowie 170 Altherren (Personen mit abgeschlossenem Studium) aus Kultur, Wirtschaft, Wissenschaft und Politik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Trifft sich grundsätzlich jeden Freitag ab 18:30 Uhr zum gegenseitigen Austausch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Diverse Ausflüge und Reisen im In- und Ausland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Freundschaftsverbindungen in Turku (Finnland) und Tübingen (Deutschland)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 sz="80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18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7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Zweck der Veranstaltung 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16146"/>
          <a:stretch>
            <a:fillRect/>
          </a:stretch>
        </p:blipFill>
        <p:spPr>
          <a:xfrm>
            <a:off x="5133000" y="1632524"/>
            <a:ext cx="4412998" cy="4339217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sz="1400" dirty="0">
                <a:solidFill>
                  <a:schemeClr val="tx1"/>
                </a:solidFill>
              </a:rPr>
              <a:t>Förderung der Studierenden an der Universität Bern</a:t>
            </a:r>
          </a:p>
          <a:p>
            <a:r>
              <a:rPr lang="de-CH" sz="1400" dirty="0">
                <a:solidFill>
                  <a:schemeClr val="tx1"/>
                </a:solidFill>
              </a:rPr>
              <a:t>Weitergabe der gesammelten Erfahrungen </a:t>
            </a:r>
          </a:p>
          <a:p>
            <a:r>
              <a:rPr lang="de-CH" sz="1400" dirty="0">
                <a:solidFill>
                  <a:schemeClr val="tx1"/>
                </a:solidFill>
              </a:rPr>
              <a:t>Generelle Empfehlungen zum Lösen von Prüfungen </a:t>
            </a:r>
          </a:p>
          <a:p>
            <a:r>
              <a:rPr lang="de-CH" sz="1400" dirty="0">
                <a:solidFill>
                  <a:schemeClr val="tx1"/>
                </a:solidFill>
              </a:rPr>
              <a:t>Aufzeigen der wichtigsten Fallstricke </a:t>
            </a:r>
          </a:p>
          <a:p>
            <a:r>
              <a:rPr lang="de-CH" sz="1400" dirty="0">
                <a:solidFill>
                  <a:schemeClr val="tx1"/>
                </a:solidFill>
              </a:rPr>
              <a:t>Praktisches Lösen von mehreren Fällen</a:t>
            </a:r>
          </a:p>
          <a:p>
            <a:r>
              <a:rPr lang="de-CH" sz="1400" dirty="0">
                <a:solidFill>
                  <a:schemeClr val="tx1"/>
                </a:solidFill>
              </a:rPr>
              <a:t>Beantwortung allgemeiner und fallspezifischer Fragen  </a:t>
            </a:r>
          </a:p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05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Allgemeine Informationen und Empfehlungen zum Schreiben von Prüfungen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877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Prüfungen und Prüfungsstoff </a:t>
            </a:r>
            <a:br>
              <a:rPr lang="de-CH" dirty="0">
                <a:cs typeface="Arial" panose="020B0604020202020204" pitchFamily="34" charset="0"/>
              </a:rPr>
            </a:b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CH" sz="1400" b="1" dirty="0">
                <a:solidFill>
                  <a:schemeClr val="tx1"/>
                </a:solidFill>
              </a:rPr>
              <a:t>Privatrecht I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chemeClr val="tx1"/>
                </a:solidFill>
              </a:rPr>
              <a:t>Datum: </a:t>
            </a:r>
            <a:r>
              <a:rPr lang="de-CH" sz="1400" dirty="0"/>
              <a:t>Montag, 5. Juni 2023, </a:t>
            </a:r>
            <a:r>
              <a:rPr lang="de-CH" sz="1400" dirty="0">
                <a:solidFill>
                  <a:schemeClr val="tx1"/>
                </a:solidFill>
              </a:rPr>
              <a:t>Dauer: 2 Stunden, elektronisch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rgbClr val="122024"/>
                </a:solidFill>
              </a:rPr>
              <a:t>Prüfungsstoff: OR Allgemeiner Teil und Kaufrecht (Art. 1 bis 215 OR) sowie punktuelle Bereiche des ZGB (Handlungsfähigkeit und Persönlichkeitsschutz, sachenrechtliche Anspruchsgrundlagen insb. Vindikation)</a:t>
            </a:r>
            <a:endParaRPr lang="de-CH" sz="1400" dirty="0">
              <a:solidFill>
                <a:schemeClr val="tx1"/>
              </a:solidFill>
            </a:endParaRPr>
          </a:p>
          <a:p>
            <a:r>
              <a:rPr lang="de-CH" sz="1400" b="1" dirty="0">
                <a:solidFill>
                  <a:schemeClr val="tx1"/>
                </a:solidFill>
              </a:rPr>
              <a:t>Öffentliches Recht I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chemeClr val="tx1"/>
                </a:solidFill>
              </a:rPr>
              <a:t>Datum: </a:t>
            </a:r>
            <a:r>
              <a:rPr lang="de-CH" sz="1400" dirty="0"/>
              <a:t>Mittwoch, 7. Juni 2023, </a:t>
            </a:r>
            <a:r>
              <a:rPr lang="de-CH" sz="1400" dirty="0">
                <a:solidFill>
                  <a:schemeClr val="tx1"/>
                </a:solidFill>
              </a:rPr>
              <a:t>Dauer: 2 Stunden, handschriftlich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rgbClr val="122024"/>
                </a:solidFill>
              </a:rPr>
              <a:t>Prüfungsstoff: Einführung in das Verfassungsrecht (Grundrechte/Staatsorganisationsrecht) sowie Einführung in das Völker- und Verwaltungsrecht</a:t>
            </a:r>
            <a:endParaRPr lang="de-CH" sz="1400" dirty="0">
              <a:solidFill>
                <a:schemeClr val="tx1"/>
              </a:solidFill>
            </a:endParaRPr>
          </a:p>
          <a:p>
            <a:r>
              <a:rPr lang="de-CH" sz="1400" b="1" dirty="0">
                <a:solidFill>
                  <a:schemeClr val="tx1"/>
                </a:solidFill>
              </a:rPr>
              <a:t>Strafrecht I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chemeClr val="tx1"/>
                </a:solidFill>
              </a:rPr>
              <a:t>Datum: Freitag, 9. Juni 2023, Dauer: 2 Stunden, elektronisch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rgbClr val="122024"/>
                </a:solidFill>
              </a:rPr>
              <a:t>Prüfungsstoff: StGB Allgemeiner Teil</a:t>
            </a:r>
            <a:endParaRPr lang="de-CH" sz="14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endParaRPr lang="de-CH" sz="1400" dirty="0">
              <a:solidFill>
                <a:schemeClr val="tx1"/>
              </a:solidFill>
            </a:endParaRPr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339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Erlaubte Hilfsmittel </a:t>
            </a:r>
            <a:br>
              <a:rPr lang="de-CH" dirty="0">
                <a:cs typeface="Arial" panose="020B0604020202020204" pitchFamily="34" charset="0"/>
              </a:rPr>
            </a:b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60001" y="1439085"/>
            <a:ext cx="7612426" cy="4519497"/>
          </a:xfrm>
        </p:spPr>
        <p:txBody>
          <a:bodyPr/>
          <a:lstStyle/>
          <a:p>
            <a:r>
              <a:rPr lang="de-CH" sz="1400" b="1" dirty="0">
                <a:solidFill>
                  <a:schemeClr val="tx1"/>
                </a:solidFill>
              </a:rPr>
              <a:t>Privatrecht I</a:t>
            </a: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r>
              <a:rPr lang="de-CH" sz="1400" dirty="0">
                <a:solidFill>
                  <a:srgbClr val="122024"/>
                </a:solidFill>
              </a:rPr>
              <a:t>Gesetze: Obligationenrecht und Zivilgesetzbuch (Ausgaben im Buchformat, solange sie keine Kommentare enthalten)</a:t>
            </a: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r>
              <a:rPr lang="de-CH" sz="1400" dirty="0">
                <a:solidFill>
                  <a:srgbClr val="122024"/>
                </a:solidFill>
              </a:rPr>
              <a:t>Notizen im Gesetz und farbige Markierungen sind erlaubt; Griffregister sind erlaubt </a:t>
            </a: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r>
              <a:rPr lang="de-CH" sz="1400" dirty="0">
                <a:solidFill>
                  <a:srgbClr val="122024"/>
                </a:solidFill>
              </a:rPr>
              <a:t>Zusätzliche Blätter und Überdeckungen des Gesetzestextes sind </a:t>
            </a:r>
            <a:r>
              <a:rPr lang="de-CH" sz="1400" u="sng" dirty="0">
                <a:solidFill>
                  <a:srgbClr val="122024"/>
                </a:solidFill>
              </a:rPr>
              <a:t>nicht</a:t>
            </a:r>
            <a:r>
              <a:rPr lang="de-CH" sz="1400" dirty="0">
                <a:solidFill>
                  <a:srgbClr val="122024"/>
                </a:solidFill>
              </a:rPr>
              <a:t> erlaubt </a:t>
            </a: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r>
              <a:rPr lang="de-CH" sz="1400" dirty="0">
                <a:solidFill>
                  <a:srgbClr val="122024"/>
                </a:solidFill>
              </a:rPr>
              <a:t>Lehrbücher, Kommentare, Notizblätter etc. sind </a:t>
            </a:r>
            <a:r>
              <a:rPr lang="de-CH" sz="1400" u="sng" dirty="0">
                <a:solidFill>
                  <a:srgbClr val="122024"/>
                </a:solidFill>
              </a:rPr>
              <a:t>nicht</a:t>
            </a:r>
            <a:r>
              <a:rPr lang="de-CH" sz="1400" dirty="0">
                <a:solidFill>
                  <a:srgbClr val="122024"/>
                </a:solidFill>
              </a:rPr>
              <a:t> erlaubt</a:t>
            </a: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r>
              <a:rPr lang="de-CH" sz="1400" dirty="0">
                <a:solidFill>
                  <a:srgbClr val="122024"/>
                </a:solidFill>
              </a:rPr>
              <a:t>Link: </a:t>
            </a:r>
            <a:r>
              <a:rPr lang="de-CH" sz="1400" dirty="0">
                <a:solidFill>
                  <a:srgbClr val="12202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http://www.ziv.unibe.ch/studium/pruefungen/index_ger.html</a:t>
            </a:r>
            <a:r>
              <a:rPr lang="de-CH" sz="1400" dirty="0">
                <a:solidFill>
                  <a:srgbClr val="122024"/>
                </a:solidFill>
              </a:rPr>
              <a:t> </a:t>
            </a:r>
          </a:p>
          <a:p>
            <a:r>
              <a:rPr lang="de-CH" sz="1400" b="1" dirty="0">
                <a:solidFill>
                  <a:schemeClr val="tx1"/>
                </a:solidFill>
              </a:rPr>
              <a:t>Öffentliches Recht I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chemeClr val="tx1"/>
                </a:solidFill>
              </a:rPr>
              <a:t>Keine Mitnahme von eigenen Unterlagen</a:t>
            </a:r>
          </a:p>
          <a:p>
            <a:pPr lvl="1">
              <a:spcBef>
                <a:spcPts val="600"/>
              </a:spcBef>
            </a:pPr>
            <a:r>
              <a:rPr lang="de-CH" sz="1400" dirty="0">
                <a:solidFill>
                  <a:schemeClr val="tx1"/>
                </a:solidFill>
              </a:rPr>
              <a:t>Gesetze werden abgegeben </a:t>
            </a:r>
          </a:p>
          <a:p>
            <a:r>
              <a:rPr lang="de-CH" sz="1400" b="1" dirty="0">
                <a:solidFill>
                  <a:schemeClr val="tx1"/>
                </a:solidFill>
              </a:rPr>
              <a:t>Strafrecht I</a:t>
            </a: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r>
              <a:rPr lang="de-CH" sz="1400" dirty="0">
                <a:solidFill>
                  <a:srgbClr val="122024"/>
                </a:solidFill>
              </a:rPr>
              <a:t>Amtliche Ausgabe StGB (die StPO ist nicht Prüfungsstoff im Einführungsjahr und daher auch nicht mitzubringen; Merkblatt des Instituts ist diesbezüglich leicht missverständlich)</a:t>
            </a: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r>
              <a:rPr lang="de-CH" sz="1400" dirty="0">
                <a:solidFill>
                  <a:srgbClr val="122024"/>
                </a:solidFill>
              </a:rPr>
              <a:t>Hervorhebungen (Leuchtmarkierungen und Unterstreichungen) sind erlaubt, in </a:t>
            </a:r>
            <a:r>
              <a:rPr lang="de-CH" sz="1400" u="sng" dirty="0">
                <a:solidFill>
                  <a:srgbClr val="122024"/>
                </a:solidFill>
              </a:rPr>
              <a:t>einer</a:t>
            </a:r>
            <a:r>
              <a:rPr lang="de-CH" sz="1400" dirty="0">
                <a:solidFill>
                  <a:srgbClr val="122024"/>
                </a:solidFill>
              </a:rPr>
              <a:t> Farbe und </a:t>
            </a:r>
            <a:r>
              <a:rPr lang="de-CH" sz="1400" u="sng" dirty="0">
                <a:solidFill>
                  <a:srgbClr val="122024"/>
                </a:solidFill>
              </a:rPr>
              <a:t>einer</a:t>
            </a:r>
            <a:r>
              <a:rPr lang="de-CH" sz="1400" dirty="0">
                <a:solidFill>
                  <a:srgbClr val="122024"/>
                </a:solidFill>
              </a:rPr>
              <a:t> Art von Stift; keine eigenen Notizen </a:t>
            </a:r>
            <a:endParaRPr lang="de-CH" sz="14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122024"/>
              </a:buClr>
            </a:pPr>
            <a:endParaRPr lang="de-CH" sz="1400" dirty="0">
              <a:solidFill>
                <a:schemeClr val="tx1"/>
              </a:solidFill>
            </a:endParaRPr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1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H2104"/>
  <p:tag name="LANGUAGE" val="20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heme/theme1.xml><?xml version="1.0" encoding="utf-8"?>
<a:theme xmlns:a="http://schemas.openxmlformats.org/drawingml/2006/main" name="Homburger">
  <a:themeElements>
    <a:clrScheme name="Homburger - Azur">
      <a:dk1>
        <a:srgbClr val="122024"/>
      </a:dk1>
      <a:lt1>
        <a:sysClr val="window" lastClr="FFFFFF"/>
      </a:lt1>
      <a:dk2>
        <a:srgbClr val="B5DDE9"/>
      </a:dk2>
      <a:lt2>
        <a:srgbClr val="DAEEF4"/>
      </a:lt2>
      <a:accent1>
        <a:srgbClr val="6BBCD5"/>
      </a:accent1>
      <a:accent2>
        <a:srgbClr val="90CCDF"/>
      </a:accent2>
      <a:accent3>
        <a:srgbClr val="4F8A9C"/>
      </a:accent3>
      <a:accent4>
        <a:srgbClr val="3D6A78"/>
      </a:accent4>
      <a:accent5>
        <a:srgbClr val="122024"/>
      </a:accent5>
      <a:accent6>
        <a:srgbClr val="2A4952"/>
      </a:accent6>
      <a:hlink>
        <a:srgbClr val="6BBCD5"/>
      </a:hlink>
      <a:folHlink>
        <a:srgbClr val="3D6A78"/>
      </a:folHlink>
    </a:clrScheme>
    <a:fontScheme name="Hombur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noFill/>
        </a:ln>
      </a:spPr>
      <a:bodyPr rtlCol="0" anchor="ctr"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/>
        </a:defPPr>
      </a:lstStyle>
    </a:txDef>
  </a:objectDefaults>
  <a:extraClrSchemeLst>
    <a:extraClrScheme>
      <a:clrScheme name="Homburger - Smaragd und Petrol">
        <a:dk1>
          <a:srgbClr val="112B28"/>
        </a:dk1>
        <a:lt1>
          <a:sysClr val="window" lastClr="FFFFFF"/>
        </a:lt1>
        <a:dk2>
          <a:srgbClr val="C5E1D4"/>
        </a:dk2>
        <a:lt2>
          <a:srgbClr val="ACDBE1"/>
        </a:lt2>
        <a:accent1>
          <a:srgbClr val="8BC4AB"/>
        </a:accent1>
        <a:accent2>
          <a:srgbClr val="5AB7C5"/>
        </a:accent2>
        <a:accent3>
          <a:srgbClr val="34697A"/>
        </a:accent3>
        <a:accent4>
          <a:srgbClr val="66917E"/>
        </a:accent4>
        <a:accent5>
          <a:srgbClr val="112B28"/>
        </a:accent5>
        <a:accent6>
          <a:srgbClr val="00414B"/>
        </a:accent6>
        <a:hlink>
          <a:srgbClr val="8BC4AB"/>
        </a:hlink>
        <a:folHlink>
          <a:srgbClr val="66917E"/>
        </a:folHlink>
      </a:clrScheme>
    </a:extraClrScheme>
    <a:extraClrScheme>
      <a:clrScheme name="Homburger - Lavendel und Lila">
        <a:dk1>
          <a:srgbClr val="25262E"/>
        </a:dk1>
        <a:lt1>
          <a:sysClr val="window" lastClr="FFFFFF"/>
        </a:lt1>
        <a:dk2>
          <a:srgbClr val="CFD0E3"/>
        </a:dk2>
        <a:lt2>
          <a:srgbClr val="DBC8DD"/>
        </a:lt2>
        <a:accent1>
          <a:srgbClr val="9FA1C8"/>
        </a:accent1>
        <a:accent2>
          <a:srgbClr val="B892BA"/>
        </a:accent2>
        <a:accent3>
          <a:srgbClr val="89598D"/>
        </a:accent3>
        <a:accent4>
          <a:srgbClr val="696BA2"/>
        </a:accent4>
        <a:accent5>
          <a:srgbClr val="25262E"/>
        </a:accent5>
        <a:accent6>
          <a:srgbClr val="614D62"/>
        </a:accent6>
        <a:hlink>
          <a:srgbClr val="9FA1C8"/>
        </a:hlink>
        <a:folHlink>
          <a:srgbClr val="696BA2"/>
        </a:folHlink>
      </a:clrScheme>
    </a:extraClrScheme>
    <a:extraClrScheme>
      <a:clrScheme name="Homburger - Azur">
        <a:dk1>
          <a:srgbClr val="122024"/>
        </a:dk1>
        <a:lt1>
          <a:sysClr val="window" lastClr="FFFFFF"/>
        </a:lt1>
        <a:dk2>
          <a:srgbClr val="B5DDE9"/>
        </a:dk2>
        <a:lt2>
          <a:srgbClr val="DAEEF4"/>
        </a:lt2>
        <a:accent1>
          <a:srgbClr val="6BBCD5"/>
        </a:accent1>
        <a:accent2>
          <a:srgbClr val="90CCDF"/>
        </a:accent2>
        <a:accent3>
          <a:srgbClr val="4F8A9C"/>
        </a:accent3>
        <a:accent4>
          <a:srgbClr val="3D6A78"/>
        </a:accent4>
        <a:accent5>
          <a:srgbClr val="122024"/>
        </a:accent5>
        <a:accent6>
          <a:srgbClr val="2A4952"/>
        </a:accent6>
        <a:hlink>
          <a:srgbClr val="6BBCD5"/>
        </a:hlink>
        <a:folHlink>
          <a:srgbClr val="3D6A78"/>
        </a:folHlink>
      </a:clrScheme>
    </a:extraClrScheme>
  </a:extraClrSchemeLst>
  <a:extLst>
    <a:ext uri="{05A4C25C-085E-4340-85A3-A5531E510DB2}">
      <thm15:themeFamily xmlns:thm15="http://schemas.microsoft.com/office/thememl/2012/main" name="Homburger_A4.potx" id="{D940D10F-5339-4A61-A977-F0C5A90433E0}" vid="{93B5C444-2860-418E-ACCB-CAB3285A2523}"/>
    </a:ext>
  </a:extLst>
</a:theme>
</file>

<file path=ppt/theme/theme2.xml><?xml version="1.0" encoding="utf-8"?>
<a:theme xmlns:a="http://schemas.openxmlformats.org/drawingml/2006/main" name="Office">
  <a:themeElements>
    <a:clrScheme name="Homburger - Smaragd und Petrol">
      <a:dk1>
        <a:srgbClr val="112B28"/>
      </a:dk1>
      <a:lt1>
        <a:sysClr val="window" lastClr="FFFFFF"/>
      </a:lt1>
      <a:dk2>
        <a:srgbClr val="C5E1D4"/>
      </a:dk2>
      <a:lt2>
        <a:srgbClr val="ACDBE1"/>
      </a:lt2>
      <a:accent1>
        <a:srgbClr val="8BC4AB"/>
      </a:accent1>
      <a:accent2>
        <a:srgbClr val="5AB7C5"/>
      </a:accent2>
      <a:accent3>
        <a:srgbClr val="34697A"/>
      </a:accent3>
      <a:accent4>
        <a:srgbClr val="66917E"/>
      </a:accent4>
      <a:accent5>
        <a:srgbClr val="112B28"/>
      </a:accent5>
      <a:accent6>
        <a:srgbClr val="00414B"/>
      </a:accent6>
      <a:hlink>
        <a:srgbClr val="8BC4AB"/>
      </a:hlink>
      <a:folHlink>
        <a:srgbClr val="66917E"/>
      </a:folHlink>
    </a:clrScheme>
    <a:fontScheme name="Hombur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omburger - Smaragd und Petrol">
      <a:dk1>
        <a:srgbClr val="112B28"/>
      </a:dk1>
      <a:lt1>
        <a:sysClr val="window" lastClr="FFFFFF"/>
      </a:lt1>
      <a:dk2>
        <a:srgbClr val="C5E1D4"/>
      </a:dk2>
      <a:lt2>
        <a:srgbClr val="ACDBE1"/>
      </a:lt2>
      <a:accent1>
        <a:srgbClr val="8BC4AB"/>
      </a:accent1>
      <a:accent2>
        <a:srgbClr val="5AB7C5"/>
      </a:accent2>
      <a:accent3>
        <a:srgbClr val="34697A"/>
      </a:accent3>
      <a:accent4>
        <a:srgbClr val="66917E"/>
      </a:accent4>
      <a:accent5>
        <a:srgbClr val="112B28"/>
      </a:accent5>
      <a:accent6>
        <a:srgbClr val="00414B"/>
      </a:accent6>
      <a:hlink>
        <a:srgbClr val="8BC4AB"/>
      </a:hlink>
      <a:folHlink>
        <a:srgbClr val="66917E"/>
      </a:folHlink>
    </a:clrScheme>
    <a:fontScheme name="Hombur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0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9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0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9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0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9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0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9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50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5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9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Homburger_A4</Template>
  <TotalTime>0</TotalTime>
  <Words>4280</Words>
  <Application>Microsoft Office PowerPoint</Application>
  <PresentationFormat>A4-Papier (210 x 297 mm)</PresentationFormat>
  <Paragraphs>614</Paragraphs>
  <Slides>46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9" baseType="lpstr">
      <vt:lpstr>Arial</vt:lpstr>
      <vt:lpstr>Wingdings</vt:lpstr>
      <vt:lpstr>Homburger</vt:lpstr>
      <vt:lpstr>Vorbereitungskurs Einführungsprüfung im Privatrecht 2023  </vt:lpstr>
      <vt:lpstr>Ablauf der Veranstaltung</vt:lpstr>
      <vt:lpstr>Begrüssung und kurze Einleitung</vt:lpstr>
      <vt:lpstr>Referenten Kurs 12. Mai 2023</vt:lpstr>
      <vt:lpstr>Studentenverbindung Concordia Bern </vt:lpstr>
      <vt:lpstr>Zweck der Veranstaltung </vt:lpstr>
      <vt:lpstr>Allgemeine Informationen und Empfehlungen zum Schreiben von Prüfungen </vt:lpstr>
      <vt:lpstr>Prüfungen und Prüfungsstoff  </vt:lpstr>
      <vt:lpstr>Erlaubte Hilfsmittel  </vt:lpstr>
      <vt:lpstr>Notenstatistik (Beispiel)  </vt:lpstr>
      <vt:lpstr>Vorgehen bei Prüfungen: 6 Phasen</vt:lpstr>
      <vt:lpstr>Phase 1 (Durchlesen) und Phase 2 (Zeitplan)</vt:lpstr>
      <vt:lpstr>Phase 3: Schlüsselinformationen anstreichen</vt:lpstr>
      <vt:lpstr>Phase 4: Nachschlagen der einschlägigen Gesetzesnormen </vt:lpstr>
      <vt:lpstr>Phase 5: Strukturierung der Lösung</vt:lpstr>
      <vt:lpstr>Phase 6 : Reinschrift</vt:lpstr>
      <vt:lpstr>Allgemeine Empfehlungen ("Tipps und Tricks") </vt:lpstr>
      <vt:lpstr>Fallbesprechung</vt:lpstr>
      <vt:lpstr>Allgemeines </vt:lpstr>
      <vt:lpstr>Sachverhalt 1 "Über Kunst lässt sich streiten" </vt:lpstr>
      <vt:lpstr>Sachverhalt 1: Frage 1 – Einleitung  </vt:lpstr>
      <vt:lpstr>Sachverhalt 1: Frage 1 – Skulptur 1 (verkauft) </vt:lpstr>
      <vt:lpstr>Sachverhalt 1: Frage 1 – Skulptur 2 (zerstört)</vt:lpstr>
      <vt:lpstr>Sachverhalt 1: Frage 1 – Skulptur 3 (gestohlen)  </vt:lpstr>
      <vt:lpstr>Sachverhalt 1: Frage 1 – Skulptur 4 (zerstört) (1|2)</vt:lpstr>
      <vt:lpstr>Sachverhalt 1: Frage 1 – Skulptur 4 (zerstört)  (2|2)</vt:lpstr>
      <vt:lpstr>Sachverhalt 1: Frage 2 – Gemälde 1 und 2 (zerstört) (1|2)</vt:lpstr>
      <vt:lpstr>Sachverhalt 1: Frage 2 – Gemälde 1 und 2 (zerstört) (2|2)</vt:lpstr>
      <vt:lpstr>Sachverhalt 1: Frage 3 – Gemälde 3 (Fälschung) (1|3)</vt:lpstr>
      <vt:lpstr>Sachverhalt 1: Frage 3 – Gemälde 3 (Fälschung) (2|3)</vt:lpstr>
      <vt:lpstr>Sachverhalt 1: Frage 3 – Gemälde 3 (Fälschung) (3|3)</vt:lpstr>
      <vt:lpstr>Sachverhalt 2 "Zoff im Biergarten"</vt:lpstr>
      <vt:lpstr>Sachverhalt 2: Grundsätzliches</vt:lpstr>
      <vt:lpstr>Sachverhalt 2: Variante 1 (1|2)</vt:lpstr>
      <vt:lpstr>Sachverhalt 2: Variante 1 (2|2)</vt:lpstr>
      <vt:lpstr>Sachverhalt 2: Variante 2</vt:lpstr>
      <vt:lpstr>Sachverhalt 3 "Wettkönig"</vt:lpstr>
      <vt:lpstr>Sachverhalt 3 – Übersicht  </vt:lpstr>
      <vt:lpstr>Sachverhalt 3 – Geltend gemachte Ansprüche </vt:lpstr>
      <vt:lpstr>Sachverhalt 3 – Abtretung und Verrechnung </vt:lpstr>
      <vt:lpstr>Allgemeine und fallspezifische Fragen </vt:lpstr>
      <vt:lpstr>Hinweis auf Veranstaltungen </vt:lpstr>
      <vt:lpstr>Veranstaltungen im FS 2023 (Auswahl) </vt:lpstr>
      <vt:lpstr>Feedback </vt:lpstr>
      <vt:lpstr>Vielen Dank für Eure Aufmerksamkeit! Wir wünschen Euch allen viel Erfolg bei den Prüfungen! </vt:lpstr>
      <vt:lpstr>Zu guter Letzt: Diskussion und gemütliches Beisammensein mit Apéro Riche </vt:lpstr>
    </vt:vector>
  </TitlesOfParts>
  <Company>HOM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Dissertationsprojekt</dc:title>
  <dc:creator>fev</dc:creator>
  <cp:lastModifiedBy>Braun, Patric (STUDENTS)</cp:lastModifiedBy>
  <cp:revision>177</cp:revision>
  <cp:lastPrinted>2020-05-06T14:19:46Z</cp:lastPrinted>
  <dcterms:created xsi:type="dcterms:W3CDTF">2018-12-19T15:50:27Z</dcterms:created>
  <dcterms:modified xsi:type="dcterms:W3CDTF">2023-05-09T16:19:12Z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