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ags/tag6.xml" ContentType="application/vnd.openxmlformats-officedocument.presentationml.tags+xml"/>
  <Override PartName="/ppt/theme/themeOverride1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comments/modernComment_144_3CD3ED92.xml" ContentType="application/vnd.ms-powerpoint.comments+xml"/>
  <Override PartName="/ppt/theme/themeOverride21.xml" ContentType="application/vnd.openxmlformats-officedocument.themeOverride+xml"/>
  <Override PartName="/ppt/comments/modernComment_125_7C402715.xml" ContentType="application/vnd.ms-powerpoint.comments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0" r:id="rId3"/>
    <p:sldId id="270" r:id="rId4"/>
    <p:sldId id="323" r:id="rId5"/>
    <p:sldId id="286" r:id="rId6"/>
    <p:sldId id="325" r:id="rId7"/>
    <p:sldId id="281" r:id="rId8"/>
    <p:sldId id="324" r:id="rId9"/>
    <p:sldId id="293" r:id="rId10"/>
    <p:sldId id="358" r:id="rId11"/>
    <p:sldId id="368" r:id="rId12"/>
    <p:sldId id="360" r:id="rId13"/>
    <p:sldId id="361" r:id="rId14"/>
    <p:sldId id="364" r:id="rId15"/>
    <p:sldId id="371" r:id="rId16"/>
    <p:sldId id="363" r:id="rId17"/>
    <p:sldId id="362" r:id="rId18"/>
    <p:sldId id="369" r:id="rId19"/>
    <p:sldId id="367" r:id="rId20"/>
    <p:sldId id="373" r:id="rId21"/>
    <p:sldId id="291" r:id="rId22"/>
    <p:sldId id="294" r:id="rId23"/>
    <p:sldId id="295" r:id="rId24"/>
    <p:sldId id="357" r:id="rId25"/>
    <p:sldId id="317" r:id="rId26"/>
    <p:sldId id="318" r:id="rId27"/>
    <p:sldId id="319" r:id="rId28"/>
    <p:sldId id="320" r:id="rId29"/>
    <p:sldId id="356" r:id="rId30"/>
    <p:sldId id="322" r:id="rId31"/>
  </p:sldIdLst>
  <p:sldSz cx="9906000" cy="6858000" type="A4"/>
  <p:notesSz cx="6797675" cy="9926638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7ADED-69E0-663F-F9E6-202C498BFB35}" name="Aaron Lechner" initials="AL" userId="S::aaron.lechner@lanthaniapraxis.onmicrosoft.com::c23e8c77-10df-411c-8cd5-e0fe19ad7d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Donatsch Donatsch" initials="TDD" lastIdx="11" clrIdx="0">
    <p:extLst>
      <p:ext uri="{19B8F6BF-5375-455C-9EA6-DF929625EA0E}">
        <p15:presenceInfo xmlns:p15="http://schemas.microsoft.com/office/powerpoint/2012/main" userId="a705702a2f99a0d4" providerId="Windows Live"/>
      </p:ext>
    </p:extLst>
  </p:cmAuthor>
  <p:cmAuthor id="2" name="Reto Ferrari-Visca" initials="RF" lastIdx="1" clrIdx="1">
    <p:extLst>
      <p:ext uri="{19B8F6BF-5375-455C-9EA6-DF929625EA0E}">
        <p15:presenceInfo xmlns:p15="http://schemas.microsoft.com/office/powerpoint/2012/main" userId="Reto Ferrari-Vis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E0877C"/>
    <a:srgbClr val="EBBE6D"/>
    <a:srgbClr val="8BC4AB"/>
    <a:srgbClr val="6BBCD5"/>
    <a:srgbClr val="455555"/>
    <a:srgbClr val="B1D2DC"/>
    <a:srgbClr val="4B8495"/>
    <a:srgbClr val="528EA1"/>
    <a:srgbClr val="2B4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1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122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6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_125_7C40271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4E187DB-0147-4BE5-A713-C51123EAC6B9}" authorId="{8447ADED-69E0-663F-F9E6-202C498BFB35}" created="2023-04-06T09:02:27.05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84579093" sldId="293"/>
      <ac:spMk id="2" creationId="{00000000-0000-0000-0000-000000000000}"/>
      <ac:txMk cp="38">
        <ac:context len="39" hash="3290453296"/>
      </ac:txMk>
    </ac:txMkLst>
    <p188:pos x="6637957" y="254886"/>
    <p188:txBody>
      <a:bodyPr/>
      <a:lstStyle/>
      <a:p>
        <a:r>
          <a:rPr lang="de-CH"/>
          <a:t>ARES soll dies alles überprüfen</a:t>
        </a:r>
      </a:p>
    </p188:txBody>
  </p188:cm>
</p188:cmLst>
</file>

<file path=ppt/comments/modernComment_144_3CD3ED9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1DF060-DB5F-451E-A552-BCD45EB5497E}" authorId="{8447ADED-69E0-663F-F9E6-202C498BFB35}" created="2023-05-03T21:23:30.14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20521874" sldId="324"/>
      <ac:spMk id="2" creationId="{00000000-0000-0000-0000-000000000000}"/>
      <ac:txMk cp="41">
        <ac:context len="47" hash="461620939"/>
      </ac:txMk>
    </ac:txMkLst>
    <p188:pos x="5075833" y="-198703"/>
    <p188:txBody>
      <a:bodyPr/>
      <a:lstStyle/>
      <a:p>
        <a:r>
          <a:rPr lang="de-CH"/>
          <a:t>ARES soll schauen, ob er was findest, sonst haben wir immer noch die Wiederholungsstatistik von letztem Jahr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164" tIns="47582" rIns="95164" bIns="47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164" tIns="47582" rIns="95164" bIns="47582" rtlCol="0"/>
          <a:lstStyle>
            <a:lvl1pPr algn="r">
              <a:defRPr sz="1200"/>
            </a:lvl1pPr>
          </a:lstStyle>
          <a:p>
            <a:fld id="{04EC5A41-B287-493C-827D-744547AFF6F4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5164" tIns="47582" rIns="95164" bIns="47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5164" tIns="47582" rIns="95164" bIns="47582" rtlCol="0" anchor="b"/>
          <a:lstStyle>
            <a:lvl1pPr algn="r">
              <a:defRPr sz="1200"/>
            </a:lvl1pPr>
          </a:lstStyle>
          <a:p>
            <a:fld id="{5EDD22A7-EC28-44C1-8CEC-D176C2BE3A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33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164" tIns="47582" rIns="95164" bIns="4758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164" tIns="47582" rIns="95164" bIns="47582" rtlCol="0"/>
          <a:lstStyle>
            <a:lvl1pPr algn="r">
              <a:defRPr sz="1200"/>
            </a:lvl1pPr>
          </a:lstStyle>
          <a:p>
            <a:fld id="{655D504D-CE76-412A-96D3-DBD88F5D4EC3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39838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64" tIns="47582" rIns="95164" bIns="47582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164" tIns="47582" rIns="95164" bIns="47582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5164" tIns="47582" rIns="95164" bIns="4758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5164" tIns="47582" rIns="95164" bIns="47582" rtlCol="0" anchor="b"/>
          <a:lstStyle>
            <a:lvl1pPr algn="r">
              <a:defRPr sz="1200"/>
            </a:lvl1pPr>
          </a:lstStyle>
          <a:p>
            <a:fld id="{5DDD5E5B-6355-4138-9F71-53F2303EA1F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79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3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Ergännzen</a:t>
            </a:r>
            <a:r>
              <a:rPr lang="de-DE" dirty="0"/>
              <a:t> anhand Programm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7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64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5E5B-6355-4138-9F71-53F2303EA1F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07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der Präsentation mit Bild" preserve="1" userDrawn="1">
  <p:cSld name="Titel der Präsentatio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gray">
          <a:xfrm>
            <a:off x="0" y="6155871"/>
            <a:ext cx="9906000" cy="702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>
              <a:solidFill>
                <a:schemeClr val="accent5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DA7D492-3DE9-440F-B6D6-1112C7770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3357618"/>
            <a:ext cx="4735875" cy="782068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CH" dirty="0"/>
              <a:t>Präsentationstitel </a:t>
            </a:r>
            <a:br>
              <a:rPr lang="de-CH" dirty="0"/>
            </a:br>
            <a:r>
              <a:rPr lang="de-CH" dirty="0"/>
              <a:t>auf zwei Zeilen</a:t>
            </a:r>
          </a:p>
        </p:txBody>
      </p: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C81378B1-D975-466F-873C-F16CF6BE9D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2" y="4271523"/>
            <a:ext cx="5305242" cy="5409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e-CH" dirty="0"/>
              <a:t>Kunde / Untertitel / Informationen auf maximal zwei Zeilen</a:t>
            </a:r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2E70D003-9133-45AA-96F7-6CEE06E9DA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1" y="6076615"/>
            <a:ext cx="5305242" cy="27047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CH" dirty="0"/>
              <a:t>Autor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699B06-1CF2-4AF2-9FA0-5951E67C0D69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5665605" y="6291269"/>
            <a:ext cx="3157039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 algn="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>
                <a:solidFill>
                  <a:schemeClr val="accent5"/>
                </a:solidFill>
              </a:defRPr>
            </a:lvl1pPr>
            <a:lvl2pPr marL="0" indent="0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None/>
              <a:defRPr b="1"/>
            </a:lvl2pPr>
            <a:lvl3pPr marL="18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b="0">
                <a:solidFill>
                  <a:schemeClr val="accent5"/>
                </a:solidFill>
              </a:defRPr>
            </a:lvl3pPr>
            <a:lvl4pPr marL="36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4pPr>
            <a:lvl5pPr marL="54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5pPr>
            <a:lvl6pPr marL="0" indent="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>
                <a:solidFill>
                  <a:schemeClr val="accent5"/>
                </a:solidFill>
              </a:defRPr>
            </a:lvl6pPr>
            <a:lvl7pPr marL="0" indent="0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 b="1">
                <a:solidFill>
                  <a:schemeClr val="accent1"/>
                </a:solidFill>
              </a:defRPr>
            </a:lvl7pPr>
            <a:lvl8pPr marL="18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accent5"/>
                </a:solidFill>
              </a:defRPr>
            </a:lvl8pPr>
            <a:lvl9pPr marL="36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accent5"/>
                </a:solidFill>
              </a:defRPr>
            </a:lvl9pPr>
          </a:lstStyle>
          <a:p>
            <a:pPr lvl="0"/>
            <a:endParaRPr lang="de-CH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C35D67-74DE-47D4-A19B-535224034F7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906000" cy="6858000"/>
          </a:xfrm>
          <a:custGeom>
            <a:avLst/>
            <a:gdLst>
              <a:gd name="connsiteX0" fmla="*/ 0 w 9906000"/>
              <a:gd name="connsiteY0" fmla="*/ 0 h 6858000"/>
              <a:gd name="connsiteX1" fmla="*/ 9906000 w 9906000"/>
              <a:gd name="connsiteY1" fmla="*/ 0 h 6858000"/>
              <a:gd name="connsiteX2" fmla="*/ 9906000 w 9906000"/>
              <a:gd name="connsiteY2" fmla="*/ 6858000 h 6858000"/>
              <a:gd name="connsiteX3" fmla="*/ 0 w 9906000"/>
              <a:gd name="connsiteY3" fmla="*/ 6858000 h 6858000"/>
              <a:gd name="connsiteX4" fmla="*/ 0 w 9906000"/>
              <a:gd name="connsiteY4" fmla="*/ 0 h 6858000"/>
              <a:gd name="connsiteX0" fmla="*/ 0 w 9906000"/>
              <a:gd name="connsiteY0" fmla="*/ 0 h 6858000"/>
              <a:gd name="connsiteX1" fmla="*/ 9906000 w 9906000"/>
              <a:gd name="connsiteY1" fmla="*/ 0 h 6858000"/>
              <a:gd name="connsiteX2" fmla="*/ 9906000 w 9906000"/>
              <a:gd name="connsiteY2" fmla="*/ 6858000 h 6858000"/>
              <a:gd name="connsiteX3" fmla="*/ 0 w 9906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6858000">
                <a:moveTo>
                  <a:pt x="0" y="0"/>
                </a:moveTo>
                <a:lnTo>
                  <a:pt x="9906000" y="0"/>
                </a:lnTo>
                <a:lnTo>
                  <a:pt x="99060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1080000" tIns="180000"/>
          <a:lstStyle>
            <a:lvl1pPr marL="0" indent="0">
              <a:buNone/>
              <a:defRPr baseline="0"/>
            </a:lvl1pPr>
          </a:lstStyle>
          <a:p>
            <a:r>
              <a:rPr lang="de-CH"/>
              <a:t>Wählen Sie im Homburger Menü unter Bilder ein Titelbild aus.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3"/>
          </p:nvPr>
        </p:nvSpPr>
        <p:spPr>
          <a:xfrm>
            <a:off x="360363" y="6276755"/>
            <a:ext cx="5305242" cy="253223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200"/>
            </a:lvl1pPr>
          </a:lstStyle>
          <a:p>
            <a:r>
              <a:rPr lang="de-CH"/>
              <a:t>Ort und Datum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0151" y="0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049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leer" preserve="1" userDrawn="1">
  <p:cSld name="Inhalt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4FD339-84E5-4953-8890-E4EA686E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EDC29D-D7B6-4FD3-94A5-23CF0C75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4A0110D-569D-4A3B-83AE-231CF59BB7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1" y="6138863"/>
            <a:ext cx="9185997" cy="247770"/>
          </a:xfrm>
        </p:spPr>
        <p:txBody>
          <a:bodyPr tIns="36000"/>
          <a:lstStyle>
            <a:lvl1pPr marL="0" indent="0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400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lussfolie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 bwMode="gray">
          <a:xfrm>
            <a:off x="0" y="6271014"/>
            <a:ext cx="9906000" cy="58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accent5"/>
              </a:solidFill>
            </a:endParaRPr>
          </a:p>
        </p:txBody>
      </p:sp>
      <p:sp>
        <p:nvSpPr>
          <p:cNvPr id="8" name="Diagonal Stripe 7"/>
          <p:cNvSpPr/>
          <p:nvPr userDrawn="1"/>
        </p:nvSpPr>
        <p:spPr bwMode="gray">
          <a:xfrm rot="16200000">
            <a:off x="1524000" y="-1524000"/>
            <a:ext cx="6858001" cy="9906001"/>
          </a:xfrm>
          <a:prstGeom prst="diagStripe">
            <a:avLst>
              <a:gd name="adj" fmla="val 93779"/>
            </a:avLst>
          </a:prstGeom>
          <a:solidFill>
            <a:schemeClr val="tx2">
              <a:tint val="50000"/>
            </a:schemeClr>
          </a:solidFill>
          <a:ln w="12700">
            <a:solidFill>
              <a:schemeClr val="tx2">
                <a:tint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>
              <a:solidFill>
                <a:schemeClr val="bg2"/>
              </a:solidFill>
            </a:endParaRPr>
          </a:p>
        </p:txBody>
      </p:sp>
      <p:sp>
        <p:nvSpPr>
          <p:cNvPr id="7" name="Diagonal Stripe 8"/>
          <p:cNvSpPr/>
          <p:nvPr userDrawn="1"/>
        </p:nvSpPr>
        <p:spPr bwMode="gray">
          <a:xfrm rot="5400000">
            <a:off x="1524000" y="-1524000"/>
            <a:ext cx="6858000" cy="9906000"/>
          </a:xfrm>
          <a:prstGeom prst="diagStripe">
            <a:avLst>
              <a:gd name="adj" fmla="val 94076"/>
            </a:avLst>
          </a:prstGeom>
          <a:solidFill>
            <a:schemeClr val="tx2">
              <a:tint val="50000"/>
            </a:schemeClr>
          </a:solidFill>
          <a:ln w="12700">
            <a:solidFill>
              <a:schemeClr val="tx2">
                <a:tint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6A8FC94-4458-410D-9193-0825B742F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631224"/>
            <a:ext cx="6765762" cy="696218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CH" dirty="0"/>
              <a:t>Schlussworte</a:t>
            </a:r>
            <a:br>
              <a:rPr lang="de-CH" dirty="0"/>
            </a:br>
            <a:r>
              <a:rPr lang="de-CH" dirty="0"/>
              <a:t>auf zwei Zeilen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D6708E-5B82-411D-9FF2-DBFA70C0FF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1" y="3579313"/>
            <a:ext cx="6765762" cy="2292072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0"/>
              </a:spcAft>
              <a:buFontTx/>
              <a:buNone/>
              <a:defRPr sz="1200"/>
            </a:lvl1pPr>
            <a:lvl2pPr marL="180612" indent="0">
              <a:spcBef>
                <a:spcPts val="300"/>
              </a:spcBef>
              <a:buFontTx/>
              <a:buNone/>
              <a:defRPr sz="1200"/>
            </a:lvl2pPr>
            <a:lvl3pPr marL="360000" indent="0">
              <a:spcBef>
                <a:spcPts val="300"/>
              </a:spcBef>
              <a:buFontTx/>
              <a:buNone/>
              <a:defRPr sz="1200"/>
            </a:lvl3pPr>
            <a:lvl4pPr marL="541337" indent="0">
              <a:spcBef>
                <a:spcPts val="300"/>
              </a:spcBef>
              <a:buFontTx/>
              <a:buNone/>
              <a:defRPr sz="1200"/>
            </a:lvl4pPr>
            <a:lvl5pPr marL="720725" indent="0"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de-CH" dirty="0"/>
              <a:t>Formatvorlagen des Textmasters bearbeiten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73C86F-CEAA-49DB-AA9E-0D5A72A3AB38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5665604" y="6291269"/>
            <a:ext cx="3881620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 algn="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>
                <a:solidFill>
                  <a:schemeClr val="accent5"/>
                </a:solidFill>
              </a:defRPr>
            </a:lvl1pPr>
            <a:lvl2pPr marL="0" indent="0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None/>
              <a:defRPr b="1"/>
            </a:lvl2pPr>
            <a:lvl3pPr marL="18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b="0">
                <a:solidFill>
                  <a:schemeClr val="accent5"/>
                </a:solidFill>
              </a:defRPr>
            </a:lvl3pPr>
            <a:lvl4pPr marL="36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4pPr>
            <a:lvl5pPr marL="54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5pPr>
            <a:lvl6pPr marL="0" indent="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>
                <a:solidFill>
                  <a:schemeClr val="accent5"/>
                </a:solidFill>
              </a:defRPr>
            </a:lvl6pPr>
            <a:lvl7pPr marL="0" indent="0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 b="1">
                <a:solidFill>
                  <a:schemeClr val="accent1"/>
                </a:solidFill>
              </a:defRPr>
            </a:lvl7pPr>
            <a:lvl8pPr marL="18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accent5"/>
                </a:solidFill>
              </a:defRPr>
            </a:lvl8pPr>
            <a:lvl9pPr marL="36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accent5"/>
                </a:solidFill>
              </a:defRPr>
            </a:lvl9pPr>
          </a:lstStyle>
          <a:p>
            <a:pPr lvl="0"/>
            <a:endParaRPr lang="de-CH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385B34CA-3A6F-4B06-A683-0FF4030B1C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6276755"/>
            <a:ext cx="5305242" cy="253223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CH" dirty="0"/>
              <a:t>Web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A362276F-3810-4B2E-84E9-BC10459FB6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1" y="6076615"/>
            <a:ext cx="5305242" cy="27047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CH" dirty="0"/>
              <a:t>Anschrift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603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V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DC7D59B-3A6B-49EA-937A-F6428BFE8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8455C0-A66C-4D98-B03E-40C126A0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E27C961-0A2E-4E0D-8024-60C4A2DC6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1130400"/>
            <a:ext cx="6046413" cy="3935135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14375" algn="l"/>
              </a:tabLst>
              <a:defRPr/>
            </a:lvl1pPr>
            <a:lvl2pPr marL="180612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1337" indent="0">
              <a:buFontTx/>
              <a:buNone/>
              <a:defRPr/>
            </a:lvl4pPr>
            <a:lvl5pPr marL="720725" indent="0">
              <a:buFontTx/>
              <a:buNone/>
              <a:defRPr/>
            </a:lvl5pPr>
          </a:lstStyle>
          <a:p>
            <a:pPr lvl="0"/>
            <a:r>
              <a:rPr lang="de-CH" dirty="0"/>
              <a:t>Formatvorlagen des Textmasters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287F305-8C57-4E5B-958E-8C675E88A7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3310" y="1079500"/>
            <a:ext cx="2412000" cy="2525713"/>
          </a:xfrm>
          <a:solidFill>
            <a:schemeClr val="bg1">
              <a:lumMod val="95000"/>
            </a:schemeClr>
          </a:solidFill>
        </p:spPr>
        <p:txBody>
          <a:bodyPr bIns="54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e-CH"/>
              <a:t>Bild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392A81D-E88B-416F-B1E2-3E2CAEE9BB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310" y="2740637"/>
            <a:ext cx="2412000" cy="864577"/>
          </a:xfr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180000" bIns="180000" rtlCol="0" anchor="ctr" anchorCtr="0">
            <a:noAutofit/>
          </a:bodyPr>
          <a:lstStyle>
            <a:lvl1pPr marL="0" indent="0" algn="r">
              <a:spcAft>
                <a:spcPts val="0"/>
              </a:spcAft>
              <a:buFontTx/>
              <a:buNone/>
              <a:defRPr lang="de-DE" sz="1600" b="0" smtClean="0">
                <a:solidFill>
                  <a:schemeClr val="lt1"/>
                </a:solidFill>
              </a:defRPr>
            </a:lvl1pPr>
            <a:lvl2pPr marL="180612" indent="0" algn="r">
              <a:spcAft>
                <a:spcPts val="0"/>
              </a:spcAft>
              <a:buFontTx/>
              <a:buNone/>
              <a:defRPr lang="de-DE" sz="1600" b="0" smtClean="0">
                <a:solidFill>
                  <a:schemeClr val="lt1"/>
                </a:solidFill>
              </a:defRPr>
            </a:lvl2pPr>
            <a:lvl3pPr>
              <a:defRPr lang="de-DE" sz="1800" smtClean="0">
                <a:solidFill>
                  <a:schemeClr val="lt1"/>
                </a:solidFill>
              </a:defRPr>
            </a:lvl3pPr>
            <a:lvl4pPr>
              <a:defRPr lang="de-DE" sz="1800" smtClean="0">
                <a:solidFill>
                  <a:schemeClr val="lt1"/>
                </a:solidFill>
              </a:defRPr>
            </a:lvl4pPr>
            <a:lvl5pPr>
              <a:defRPr lang="en-GB" sz="1800">
                <a:solidFill>
                  <a:schemeClr val="lt1"/>
                </a:solidFill>
              </a:defRPr>
            </a:lvl5pPr>
          </a:lstStyle>
          <a:p>
            <a:pPr lvl="0" algn="r" defTabSz="457200"/>
            <a:r>
              <a:rPr lang="de-CH" dirty="0"/>
              <a:t>Vorname Name (16pt)</a:t>
            </a:r>
            <a:br>
              <a:rPr lang="de-CH" dirty="0"/>
            </a:br>
            <a:r>
              <a:rPr lang="de-CH" dirty="0"/>
              <a:t>Funktion (12pt)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F116C4F-F4B4-46AD-9AF4-6B8F237E63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363" y="5733484"/>
            <a:ext cx="2736000" cy="461665"/>
          </a:xfrm>
        </p:spPr>
        <p:txBody>
          <a:bodyPr anchor="b" anchorCtr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1pPr>
          </a:lstStyle>
          <a:p>
            <a:pPr lvl="0"/>
            <a:r>
              <a:rPr lang="de-CH" dirty="0"/>
              <a:t>Formatvorlagen des Textmasters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754FAEC5-56E8-46C9-9100-3D0931B2B8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13138" y="5733484"/>
            <a:ext cx="2916000" cy="461665"/>
          </a:xfrm>
        </p:spPr>
        <p:txBody>
          <a:bodyPr anchor="b" anchorCtr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1pPr>
          </a:lstStyle>
          <a:p>
            <a:pPr lvl="0"/>
            <a:r>
              <a:rPr lang="de-CH" dirty="0"/>
              <a:t>Formatvorlagen des Textmasters bearbeiten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2C911-F981-41B8-83EF-DB877DFED0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32" y="3605213"/>
            <a:ext cx="3145678" cy="1744997"/>
          </a:xfrm>
        </p:spPr>
        <p:txBody>
          <a:bodyPr tIns="180000" rIns="180000" bIns="180000"/>
          <a:lstStyle>
            <a:lvl1pPr marL="0" indent="0" algn="r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/>
            </a:lvl1pPr>
            <a:lvl2pPr marL="180612" indent="0"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2pPr>
            <a:lvl3pPr marL="360000" indent="0"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3pPr>
            <a:lvl4pPr marL="541337" indent="0"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4pPr>
            <a:lvl5pPr marL="720725" indent="0"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</a:lstStyle>
          <a:p>
            <a:pPr lvl="0"/>
            <a:r>
              <a:rPr lang="de-CH" dirty="0"/>
              <a:t>Formatvorlagen des Textmasters bearbeiten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947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der Präsentation ohne Bild" preserve="1" userDrawn="1">
  <p:cSld name="Titel der Präsentation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 bwMode="gray">
          <a:xfrm>
            <a:off x="0" y="6271014"/>
            <a:ext cx="9906000" cy="58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accent5"/>
              </a:solidFill>
            </a:endParaRPr>
          </a:p>
        </p:txBody>
      </p:sp>
      <p:sp>
        <p:nvSpPr>
          <p:cNvPr id="8" name="Diagonal Stripe 7"/>
          <p:cNvSpPr/>
          <p:nvPr userDrawn="1"/>
        </p:nvSpPr>
        <p:spPr bwMode="gray">
          <a:xfrm rot="16200000">
            <a:off x="1524000" y="-1524000"/>
            <a:ext cx="6858001" cy="9906001"/>
          </a:xfrm>
          <a:prstGeom prst="diagStripe">
            <a:avLst>
              <a:gd name="adj" fmla="val 93779"/>
            </a:avLst>
          </a:prstGeom>
          <a:solidFill>
            <a:schemeClr val="tx2">
              <a:tint val="50000"/>
            </a:schemeClr>
          </a:solidFill>
          <a:ln w="12700">
            <a:solidFill>
              <a:schemeClr val="tx2">
                <a:tint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>
              <a:solidFill>
                <a:schemeClr val="bg2"/>
              </a:solidFill>
            </a:endParaRPr>
          </a:p>
        </p:txBody>
      </p:sp>
      <p:sp>
        <p:nvSpPr>
          <p:cNvPr id="7" name="Diagonal Stripe 8"/>
          <p:cNvSpPr/>
          <p:nvPr userDrawn="1"/>
        </p:nvSpPr>
        <p:spPr bwMode="gray">
          <a:xfrm rot="5400000">
            <a:off x="1524000" y="-1524000"/>
            <a:ext cx="6858000" cy="9906000"/>
          </a:xfrm>
          <a:prstGeom prst="diagStripe">
            <a:avLst>
              <a:gd name="adj" fmla="val 94076"/>
            </a:avLst>
          </a:prstGeom>
          <a:solidFill>
            <a:schemeClr val="tx2">
              <a:tint val="50000"/>
            </a:schemeClr>
          </a:solidFill>
          <a:ln w="12700">
            <a:solidFill>
              <a:schemeClr val="tx2">
                <a:tint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6A8FC94-4458-410D-9193-0825B742F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631224"/>
            <a:ext cx="6765762" cy="696218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CH" dirty="0"/>
              <a:t>Präsentationstitel </a:t>
            </a:r>
            <a:br>
              <a:rPr lang="de-CH" dirty="0"/>
            </a:br>
            <a:r>
              <a:rPr lang="de-CH" dirty="0"/>
              <a:t>auf zwei Zeilen</a:t>
            </a:r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1EBD0D5E-695F-4FE6-BD12-198D391DF8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1" y="3579313"/>
            <a:ext cx="6765762" cy="5409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de-CH" dirty="0"/>
              <a:t>Kunde / Untertitel / Informationen auf maximal zwei Zeilen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381161AE-AFA9-46B0-8D41-49340E8C7D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1" y="6076615"/>
            <a:ext cx="5305242" cy="27047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CH" dirty="0"/>
              <a:t>Autor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855B18-51FF-4C80-B6E6-D4AD6734C19E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5665604" y="6291269"/>
            <a:ext cx="3881620" cy="33337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 algn="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>
                <a:solidFill>
                  <a:schemeClr val="accent5"/>
                </a:solidFill>
              </a:defRPr>
            </a:lvl1pPr>
            <a:lvl2pPr marL="0" indent="0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None/>
              <a:defRPr b="1"/>
            </a:lvl2pPr>
            <a:lvl3pPr marL="18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b="0">
                <a:solidFill>
                  <a:schemeClr val="accent5"/>
                </a:solidFill>
              </a:defRPr>
            </a:lvl3pPr>
            <a:lvl4pPr marL="36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4pPr>
            <a:lvl5pPr marL="54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5pPr>
            <a:lvl6pPr marL="0" indent="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>
                <a:solidFill>
                  <a:schemeClr val="accent5"/>
                </a:solidFill>
              </a:defRPr>
            </a:lvl6pPr>
            <a:lvl7pPr marL="0" indent="0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 b="1">
                <a:solidFill>
                  <a:schemeClr val="accent1"/>
                </a:solidFill>
              </a:defRPr>
            </a:lvl7pPr>
            <a:lvl8pPr marL="18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accent5"/>
                </a:solidFill>
              </a:defRPr>
            </a:lvl8pPr>
            <a:lvl9pPr marL="36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accent5"/>
                </a:solidFill>
              </a:defRPr>
            </a:lvl9pPr>
          </a:lstStyle>
          <a:p>
            <a:pPr lvl="0"/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2"/>
          </p:nvPr>
        </p:nvSpPr>
        <p:spPr>
          <a:xfrm>
            <a:off x="360363" y="6276755"/>
            <a:ext cx="5305242" cy="253223"/>
          </a:xfrm>
        </p:spPr>
        <p:txBody>
          <a:bodyPr anchor="b" anchorCtr="0"/>
          <a:lstStyle>
            <a:lvl1pPr>
              <a:lnSpc>
                <a:spcPct val="110000"/>
              </a:lnSpc>
              <a:defRPr sz="1200"/>
            </a:lvl1pPr>
          </a:lstStyle>
          <a:p>
            <a:pPr algn="l"/>
            <a:r>
              <a:rPr lang="de-CH"/>
              <a:t>Ort und Datum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20151" y="0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7185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360001" y="1079392"/>
            <a:ext cx="6765763" cy="35969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CH" dirty="0" err="1"/>
              <a:t>Agendatitel</a:t>
            </a:r>
            <a:r>
              <a:rPr lang="de-CH" dirty="0"/>
              <a:t> durch Klicken hinzufügen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F51DA45-9FD0-4B23-97B3-D7636C180E7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de-CH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9D555B3-0E4D-46CA-9E13-4F6EDAF0E1D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Inhaltsplatzhalter 17"/>
          <p:cNvSpPr>
            <a:spLocks noGrp="1"/>
          </p:cNvSpPr>
          <p:nvPr>
            <p:ph sz="quarter" idx="17" hasCustomPrompt="1"/>
          </p:nvPr>
        </p:nvSpPr>
        <p:spPr>
          <a:xfrm>
            <a:off x="360002" y="1798781"/>
            <a:ext cx="5545498" cy="4339217"/>
          </a:xfrm>
        </p:spPr>
        <p:txBody>
          <a:bodyPr numCol="1"/>
          <a:lstStyle>
            <a:lvl1pPr marL="180000" indent="-1800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CH" dirty="0" err="1"/>
              <a:t>Agendapunkt</a:t>
            </a:r>
            <a:r>
              <a:rPr lang="de-CH" dirty="0"/>
              <a:t> 1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588806" y="1798780"/>
            <a:ext cx="536957" cy="4339218"/>
          </a:xfrm>
        </p:spPr>
        <p:txBody>
          <a:bodyPr/>
          <a:lstStyle>
            <a:lvl1pPr marL="0" indent="0" algn="r">
              <a:spcBef>
                <a:spcPts val="600"/>
              </a:spcBef>
              <a:spcAft>
                <a:spcPts val="600"/>
              </a:spcAft>
              <a:buFontTx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CH" dirty="0"/>
              <a:t>Seitenzahl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0151" y="0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395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mit Bild" preserve="1" userDrawn="1">
  <p:cSld name="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360001" y="1079392"/>
            <a:ext cx="6765763" cy="35969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CH" dirty="0" err="1"/>
              <a:t>Agendatitel</a:t>
            </a:r>
            <a:r>
              <a:rPr lang="de-CH" dirty="0"/>
              <a:t> durch Klicken hinzufügen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F51DA45-9FD0-4B23-97B3-D7636C180E7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de-CH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9D555B3-0E4D-46CA-9E13-4F6EDAF0E1D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Inhaltsplatzhalter 17"/>
          <p:cNvSpPr>
            <a:spLocks noGrp="1"/>
          </p:cNvSpPr>
          <p:nvPr>
            <p:ph sz="quarter" idx="17"/>
          </p:nvPr>
        </p:nvSpPr>
        <p:spPr>
          <a:xfrm>
            <a:off x="360002" y="1798781"/>
            <a:ext cx="4412999" cy="4339217"/>
          </a:xfrm>
        </p:spPr>
        <p:txBody>
          <a:bodyPr numCol="1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de-CH" dirty="0"/>
              <a:t>Formatvorlagen des Textmasters bearbeiten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5132999" y="1798780"/>
            <a:ext cx="4412998" cy="397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CH"/>
              <a:t>Wählen Sie im Homburger Menü unter Bilder ein Bild aus.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B93E228-705D-405D-8422-FE83949DD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32999" y="6138863"/>
            <a:ext cx="4412998" cy="247770"/>
          </a:xfrm>
        </p:spPr>
        <p:txBody>
          <a:bodyPr tIns="36000"/>
          <a:lstStyle>
            <a:lvl1pPr marL="0" indent="0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5937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ischentitel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D83C338-A808-41A8-A337-0B19B79165A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3D7E89-2F3A-46F3-A872-37D4DA36EB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B4C6164-21DA-439C-835A-F1BE6812A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1" y="2631224"/>
            <a:ext cx="6765762" cy="696218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CH" dirty="0"/>
              <a:t>Präsentationstitel </a:t>
            </a:r>
            <a:br>
              <a:rPr lang="de-CH" dirty="0"/>
            </a:br>
            <a:r>
              <a:rPr lang="de-CH" dirty="0"/>
              <a:t>auf zwei Zeilen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343F4-0502-4DDD-BD7C-15364DC38C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1" y="3581773"/>
            <a:ext cx="6765762" cy="1735138"/>
          </a:xfrm>
        </p:spPr>
        <p:txBody>
          <a:bodyPr/>
          <a:lstStyle/>
          <a:p>
            <a:pPr lvl="0"/>
            <a:r>
              <a:rPr lang="de-CH" dirty="0"/>
              <a:t>Formatvorlagen des Textmasters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437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1" y="6138863"/>
            <a:ext cx="9185997" cy="247770"/>
          </a:xfrm>
        </p:spPr>
        <p:txBody>
          <a:bodyPr tIns="36000"/>
          <a:lstStyle>
            <a:lvl1pPr marL="0" indent="0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FD874C-CAF3-4ED8-B30A-2C1CD24DEC7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24E071-6DCB-49D8-96BB-4F76A62343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Rechteck 6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6712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1-1" preserve="1" userDrawn="1">
  <p:cSld name="Inhalt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7"/>
          </p:nvPr>
        </p:nvSpPr>
        <p:spPr>
          <a:xfrm>
            <a:off x="360001" y="1798781"/>
            <a:ext cx="7612426" cy="4339217"/>
          </a:xfrm>
        </p:spPr>
        <p:txBody>
          <a:bodyPr/>
          <a:lstStyle/>
          <a:p>
            <a:pPr lvl="0"/>
            <a:r>
              <a:rPr lang="de-CH" dirty="0"/>
              <a:t>Formatvorlagen des Textmasters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DCA642E-DDD4-4F18-BB90-10451EA0C54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22F03C-F432-4050-8C33-FAE6D42FCD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9778F561-DE23-449E-B4B1-964225106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1" y="6138863"/>
            <a:ext cx="7612426" cy="247770"/>
          </a:xfrm>
        </p:spPr>
        <p:txBody>
          <a:bodyPr tIns="36000"/>
          <a:lstStyle>
            <a:lvl1pPr marL="0" indent="0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430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1-2" preserve="1" userDrawn="1">
  <p:cSld name="Inhalt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7"/>
          </p:nvPr>
        </p:nvSpPr>
        <p:spPr>
          <a:xfrm>
            <a:off x="360001" y="1798781"/>
            <a:ext cx="4412999" cy="4339217"/>
          </a:xfrm>
        </p:spPr>
        <p:txBody>
          <a:bodyPr/>
          <a:lstStyle/>
          <a:p>
            <a:pPr lvl="0"/>
            <a:r>
              <a:rPr lang="de-CH" dirty="0"/>
              <a:t>Formatvorlagen des Textmasters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9"/>
          </p:nvPr>
        </p:nvSpPr>
        <p:spPr>
          <a:xfrm>
            <a:off x="5133000" y="1798780"/>
            <a:ext cx="4412998" cy="4339217"/>
          </a:xfrm>
        </p:spPr>
        <p:txBody>
          <a:bodyPr/>
          <a:lstStyle/>
          <a:p>
            <a:pPr lvl="0"/>
            <a:r>
              <a:rPr lang="de-CH" dirty="0"/>
              <a:t>Formatvorlagen des Textmasters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994576-05C2-496B-B418-44566906BFD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15A6F9-AA6D-4B4D-9707-B0BFC0368EB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9887FC28-2EE6-4A28-8D75-E2C185E9FB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2" y="6138863"/>
            <a:ext cx="4413612" cy="247770"/>
          </a:xfrm>
        </p:spPr>
        <p:txBody>
          <a:bodyPr tIns="36000"/>
          <a:lstStyle>
            <a:lvl1pPr marL="0" indent="0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B93E228-705D-405D-8422-FE83949DD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33613" y="6138863"/>
            <a:ext cx="4413612" cy="247770"/>
          </a:xfrm>
        </p:spPr>
        <p:txBody>
          <a:bodyPr tIns="36000"/>
          <a:lstStyle>
            <a:lvl1pPr marL="0" indent="0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9467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und Bild 1-2" preserve="1" userDrawn="1">
  <p:cSld name="Inhalt und Bild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994576-05C2-496B-B418-44566906BFD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15A6F9-AA6D-4B4D-9707-B0BFC0368EB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9887FC28-2EE6-4A28-8D75-E2C185E9FB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2" y="6138863"/>
            <a:ext cx="4413612" cy="247770"/>
          </a:xfrm>
        </p:spPr>
        <p:txBody>
          <a:bodyPr tIns="36000"/>
          <a:lstStyle>
            <a:lvl1pPr marL="0" indent="0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B93E228-705D-405D-8422-FE83949DD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33613" y="6138863"/>
            <a:ext cx="4413612" cy="247770"/>
          </a:xfrm>
        </p:spPr>
        <p:txBody>
          <a:bodyPr tIns="36000"/>
          <a:lstStyle>
            <a:lvl1pPr marL="0" indent="0">
              <a:buFontTx/>
              <a:buNone/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5133000" y="1798780"/>
            <a:ext cx="4412998" cy="43392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/>
              <a:t>Bild durch Klicken auf Symbol hinzufügen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6"/>
          </p:nvPr>
        </p:nvSpPr>
        <p:spPr>
          <a:xfrm>
            <a:off x="360001" y="1798781"/>
            <a:ext cx="4412999" cy="4339217"/>
          </a:xfrm>
        </p:spPr>
        <p:txBody>
          <a:bodyPr/>
          <a:lstStyle/>
          <a:p>
            <a:pPr lvl="0"/>
            <a:r>
              <a:rPr lang="de-CH" dirty="0"/>
              <a:t>Formatvorlagen des Textmasters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0155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6765763" cy="3596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798781"/>
            <a:ext cx="7612425" cy="4339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Formatvorlagen des Textmasters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1643" y="6375163"/>
            <a:ext cx="1387928" cy="1703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5"/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9571" y="6375163"/>
            <a:ext cx="456428" cy="1703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5"/>
                </a:solidFill>
              </a:defRPr>
            </a:lvl1pPr>
          </a:lstStyle>
          <a:p>
            <a:fld id="{17ED0AB4-B4C1-4B19-B342-EFEE5B631853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775C9-269E-4914-A998-8E9DE7A691E4}"/>
              </a:ext>
            </a:extLst>
          </p:cNvPr>
          <p:cNvSpPr txBox="1">
            <a:spLocks/>
          </p:cNvSpPr>
          <p:nvPr userDrawn="1">
            <p:custDataLst>
              <p:tags r:id="rId14"/>
            </p:custDataLst>
          </p:nvPr>
        </p:nvSpPr>
        <p:spPr>
          <a:xfrm>
            <a:off x="360000" y="6375163"/>
            <a:ext cx="7341642" cy="17030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>
              <a:defRPr sz="800">
                <a:solidFill>
                  <a:schemeClr val="accent5"/>
                </a:solidFill>
              </a:defRPr>
            </a:lvl1pPr>
            <a:lvl2pPr marL="0" indent="0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None/>
              <a:defRPr b="1"/>
            </a:lvl2pPr>
            <a:lvl3pPr marL="18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b="0">
                <a:solidFill>
                  <a:schemeClr val="accent5"/>
                </a:solidFill>
              </a:defRPr>
            </a:lvl3pPr>
            <a:lvl4pPr marL="36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4pPr>
            <a:lvl5pPr marL="54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accent5"/>
                </a:solidFill>
              </a:defRPr>
            </a:lvl5pPr>
            <a:lvl6pPr marL="0" indent="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>
                <a:solidFill>
                  <a:schemeClr val="accent5"/>
                </a:solidFill>
              </a:defRPr>
            </a:lvl6pPr>
            <a:lvl7pPr marL="0" indent="0" defTabSz="9144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 b="1">
                <a:solidFill>
                  <a:schemeClr val="accent1"/>
                </a:solidFill>
              </a:defRPr>
            </a:lvl7pPr>
            <a:lvl8pPr marL="18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accent5"/>
                </a:solidFill>
              </a:defRPr>
            </a:lvl8pPr>
            <a:lvl9pPr marL="360000" indent="-180000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400">
                <a:solidFill>
                  <a:schemeClr val="accent5"/>
                </a:solidFill>
              </a:defRPr>
            </a:lvl9pPr>
          </a:lstStyle>
          <a:p>
            <a:pPr lvl="0"/>
            <a:endParaRPr lang="de-CH"/>
          </a:p>
        </p:txBody>
      </p:sp>
      <p:sp>
        <p:nvSpPr>
          <p:cNvPr id="9" name="Rechteck 8"/>
          <p:cNvSpPr/>
          <p:nvPr userDrawn="1"/>
        </p:nvSpPr>
        <p:spPr>
          <a:xfrm>
            <a:off x="7339498" y="233082"/>
            <a:ext cx="2297561" cy="555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CH" sz="140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727621" y="-20731"/>
            <a:ext cx="723900" cy="161925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63" y="359389"/>
            <a:ext cx="206023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4" r:id="rId3"/>
    <p:sldLayoutId id="2147483679" r:id="rId4"/>
    <p:sldLayoutId id="2147483666" r:id="rId5"/>
    <p:sldLayoutId id="2147483668" r:id="rId6"/>
    <p:sldLayoutId id="2147483661" r:id="rId7"/>
    <p:sldLayoutId id="2147483667" r:id="rId8"/>
    <p:sldLayoutId id="2147483680" r:id="rId9"/>
    <p:sldLayoutId id="2147483671" r:id="rId10"/>
    <p:sldLayoutId id="2147483677" r:id="rId11"/>
    <p:sldLayoutId id="21474836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accent5"/>
        </a:buClr>
        <a:buFont typeface="Wingdings" panose="05000000000000000000" pitchFamily="2" charset="2"/>
        <a:buChar char="§"/>
        <a:defRPr sz="1600" b="0" kern="1200">
          <a:solidFill>
            <a:schemeClr val="accent5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accent5"/>
        </a:buClr>
        <a:buFont typeface="Wingdings" panose="05000000000000000000" pitchFamily="2" charset="2"/>
        <a:buChar char="§"/>
        <a:defRPr sz="1600" b="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accent5"/>
        </a:buClr>
        <a:buFont typeface="Wingdings" panose="05000000000000000000" pitchFamily="2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accent5"/>
        </a:buClr>
        <a:buFont typeface="Wingdings" panose="05000000000000000000" pitchFamily="2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Wingdings" panose="05000000000000000000" pitchFamily="2" charset="2"/>
        <a:buNone/>
        <a:defRPr sz="1400" kern="1200">
          <a:solidFill>
            <a:schemeClr val="accent5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Font typeface="Wingdings" panose="05000000000000000000" pitchFamily="2" charset="2"/>
        <a:buNone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accent5"/>
          </a:solidFill>
          <a:latin typeface="+mn-lt"/>
          <a:ea typeface="+mn-ea"/>
          <a:cs typeface="+mn-cs"/>
        </a:defRPr>
      </a:lvl8pPr>
      <a:lvl9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5"/>
        </a:buClr>
        <a:buFont typeface="Wingdings" panose="05000000000000000000" pitchFamily="2" charset="2"/>
        <a:buChar char="§"/>
        <a:defRPr sz="1400" kern="120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27" userDrawn="1">
          <p15:clr>
            <a:srgbClr val="F26B43"/>
          </p15:clr>
        </p15:guide>
        <p15:guide id="6" pos="6014" userDrawn="1">
          <p15:clr>
            <a:srgbClr val="F26B43"/>
          </p15:clr>
        </p15:guide>
        <p15:guide id="7" orient="horz" pos="908" userDrawn="1">
          <p15:clr>
            <a:srgbClr val="F26B43"/>
          </p15:clr>
        </p15:guide>
        <p15:guide id="8" orient="horz" pos="680" userDrawn="1">
          <p15:clr>
            <a:srgbClr val="F26B43"/>
          </p15:clr>
        </p15:guide>
        <p15:guide id="11" orient="horz" pos="3867" userDrawn="1">
          <p15:clr>
            <a:srgbClr val="F26B43"/>
          </p15:clr>
        </p15:guide>
        <p15:guide id="12" orient="horz" pos="1133" userDrawn="1">
          <p15:clr>
            <a:srgbClr val="F26B43"/>
          </p15:clr>
        </p15:guide>
        <p15:guide id="13" orient="horz" pos="4091" userDrawn="1">
          <p15:clr>
            <a:srgbClr val="F26B43"/>
          </p15:clr>
        </p15:guide>
        <p15:guide id="14" pos="50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hyperlink" Target="mailto:joel.moret@besonet.ch" TargetMode="External"/><Relationship Id="rId4" Type="http://schemas.openxmlformats.org/officeDocument/2006/relationships/hyperlink" Target="mailto:patricbraun85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4_3CD3ED92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5_7C4027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Vorbereitungskurs Einführungsprüfung im Öffentlichen Recht 2023</a:t>
            </a:r>
            <a:br>
              <a:rPr lang="de-CH" dirty="0"/>
            </a:br>
            <a:br>
              <a:rPr lang="de-CH" dirty="0"/>
            </a:b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60002" y="4679893"/>
            <a:ext cx="5305242" cy="540951"/>
          </a:xfrm>
        </p:spPr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Im Rahmen der juristischen Seminare der Studentenverbindung Concordia Bern </a:t>
            </a:r>
          </a:p>
          <a:p>
            <a:endParaRPr lang="de-CH"/>
          </a:p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360000" y="5507719"/>
            <a:ext cx="5789787" cy="839372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Cédric Miehle v/o REF, Domenig &amp; Partner Rechtsanwälte AG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/>
              <a:t>Dominik Luder v/o GEKKO, </a:t>
            </a:r>
            <a:r>
              <a:rPr lang="de-CH" dirty="0">
                <a:solidFill>
                  <a:schemeClr val="tx1"/>
                </a:solidFill>
              </a:rPr>
              <a:t>Domenig &amp; Partner Rechtsanwälte AG</a:t>
            </a:r>
            <a:endParaRPr lang="de-CH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3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23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6955199" cy="359693"/>
          </a:xfrm>
        </p:spPr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Verfügungsbegriff nach Art. 5 VwVG (1/2) 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CH" sz="1400" b="1" dirty="0">
                <a:sym typeface="Wingdings" panose="05000000000000000000" pitchFamily="2" charset="2"/>
              </a:rPr>
              <a:t>Materielle Voraussetzungen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CH" sz="1400" dirty="0"/>
              <a:t>Anordnung einer verfügungsberechtigen Behörde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CH" sz="1400" dirty="0"/>
              <a:t>Regelung eines Einzelfalls (individuell-konkret oder generell-konkret).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CH" sz="1400" dirty="0"/>
              <a:t>Regelung eines Rechtsverhältnisses (Begründung, Änderung, Aufhebung von Rechten oder Pflichten sowie Feststellung von Rechten oder Pflichten und Abweisung von Begehren).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CH" sz="1400" dirty="0"/>
              <a:t>Einseitigkeit/</a:t>
            </a:r>
            <a:r>
              <a:rPr lang="de-CH" sz="1400" dirty="0" err="1"/>
              <a:t>Hoheitlichkeit</a:t>
            </a:r>
            <a:endParaRPr lang="de-CH" sz="1400" dirty="0"/>
          </a:p>
          <a:p>
            <a:pPr marL="612900" lvl="1" indent="-342900">
              <a:buFont typeface="+mj-lt"/>
              <a:buAutoNum type="arabicPeriod"/>
            </a:pPr>
            <a:r>
              <a:rPr lang="de-CH" sz="1400" dirty="0"/>
              <a:t>Verbindlichkeit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CH" sz="1400" dirty="0"/>
              <a:t>Abstützung auf öffentliches Recht des Bundes oder des Kantons (Normstufe ist unerheblich, auch ungeschriebenes Recht)</a:t>
            </a:r>
          </a:p>
          <a:p>
            <a:pPr lvl="1">
              <a:buFont typeface="Wingdings" panose="05000000000000000000" pitchFamily="2" charset="2"/>
              <a:buChar char="è"/>
              <a:tabLst>
                <a:tab pos="630238" algn="l"/>
              </a:tabLst>
            </a:pPr>
            <a:r>
              <a:rPr lang="de-CH" sz="1400" dirty="0">
                <a:sym typeface="Wingdings" panose="05000000000000000000" pitchFamily="2" charset="2"/>
              </a:rPr>
              <a:t>Wendet eine Behörde kein Bundesrecht an, richtet sich der Verfügungsbegriff nach kantonalem Recht ( Rechtsprechung hierzu lehnt sich aber grundsätzlich an den materiellen Verfügungsbegriff nach Art. 5 VwVG an) </a:t>
            </a:r>
          </a:p>
          <a:p>
            <a:pPr marL="270000" lvl="1" indent="0">
              <a:buNone/>
            </a:pPr>
            <a:endParaRPr lang="de-CH" sz="1400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270000" lvl="1" indent="0">
              <a:buNone/>
            </a:pPr>
            <a:endParaRPr lang="de-CH" sz="1400" dirty="0"/>
          </a:p>
          <a:p>
            <a:pPr lvl="0"/>
            <a:endParaRPr lang="de-CH" sz="1400" dirty="0"/>
          </a:p>
          <a:p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20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6955199" cy="359693"/>
          </a:xfrm>
        </p:spPr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Verfügungsbegriff nach Art. 5 VwVG (2/2)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360001" y="1799646"/>
            <a:ext cx="7612426" cy="4339217"/>
          </a:xfrm>
        </p:spPr>
        <p:txBody>
          <a:bodyPr/>
          <a:lstStyle/>
          <a:p>
            <a:r>
              <a:rPr lang="de-CH" sz="1400" b="1" dirty="0">
                <a:sym typeface="Wingdings" panose="05000000000000000000" pitchFamily="2" charset="2"/>
              </a:rPr>
              <a:t>Formelle Voraussetzungen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CH" sz="1400" dirty="0"/>
              <a:t>Schriftlichkeit, richtige Sprache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CH" sz="1400" dirty="0"/>
              <a:t>Bezeichnung als Verfügung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CH" sz="1400" dirty="0"/>
              <a:t>Angabe der verfügenden Behörde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CH" sz="1400" dirty="0"/>
              <a:t>Angabe des Adressaten(-kreises)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CH" sz="1400" dirty="0"/>
              <a:t>Begründung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CH" sz="1400" dirty="0"/>
              <a:t>Verfügungsformel (Dispositiv) </a:t>
            </a:r>
          </a:p>
          <a:p>
            <a:pPr lvl="2"/>
            <a:r>
              <a:rPr lang="de-CH" sz="1400" dirty="0"/>
              <a:t>Regelung des Rechtsverhältnisses</a:t>
            </a:r>
          </a:p>
          <a:p>
            <a:pPr lvl="2"/>
            <a:r>
              <a:rPr lang="de-CH" sz="1400" dirty="0"/>
              <a:t>Kostenregelung</a:t>
            </a:r>
          </a:p>
          <a:p>
            <a:pPr lvl="2"/>
            <a:r>
              <a:rPr lang="de-CH" sz="1400" dirty="0"/>
              <a:t>Rechtsmittelbelehrung (Instanz, Frist, Mittel)</a:t>
            </a:r>
          </a:p>
          <a:p>
            <a:pPr lvl="2"/>
            <a:r>
              <a:rPr lang="de-CH" sz="1400" dirty="0"/>
              <a:t>Eröffnungsadressaten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CH" sz="1400" dirty="0"/>
              <a:t>Ort, Datum, Unterschrift</a:t>
            </a:r>
          </a:p>
          <a:p>
            <a:pPr lvl="1">
              <a:buClr>
                <a:srgbClr val="122024"/>
              </a:buClr>
              <a:buFont typeface="Wingdings" panose="05000000000000000000" pitchFamily="2" charset="2"/>
              <a:buChar char="è"/>
              <a:tabLst>
                <a:tab pos="630238" algn="l"/>
              </a:tabLst>
            </a:pPr>
            <a:r>
              <a:rPr lang="de-CH" sz="1400" dirty="0">
                <a:solidFill>
                  <a:srgbClr val="122024"/>
                </a:solidFill>
                <a:sym typeface="Wingdings" panose="05000000000000000000" pitchFamily="2" charset="2"/>
              </a:rPr>
              <a:t>Aus mangelhafter Eröffnung einer Verfügung darf den Betroffenen kein Nachteil erwachsen (Bund: Art. 38 VwVG; Kanton Bern: Art. 44 Abs. 6 </a:t>
            </a:r>
            <a:r>
              <a:rPr lang="de-CH" sz="1400" dirty="0" err="1">
                <a:solidFill>
                  <a:srgbClr val="122024"/>
                </a:solidFill>
                <a:sym typeface="Wingdings" panose="05000000000000000000" pitchFamily="2" charset="2"/>
              </a:rPr>
              <a:t>VRPG</a:t>
            </a:r>
            <a:r>
              <a:rPr lang="de-CH" sz="1400" dirty="0">
                <a:solidFill>
                  <a:srgbClr val="122024"/>
                </a:solidFill>
                <a:sym typeface="Wingdings" panose="05000000000000000000" pitchFamily="2" charset="2"/>
              </a:rPr>
              <a:t>) </a:t>
            </a:r>
          </a:p>
          <a:p>
            <a:pPr lvl="1">
              <a:buClr>
                <a:srgbClr val="122024"/>
              </a:buClr>
              <a:buFont typeface="Wingdings" panose="05000000000000000000" pitchFamily="2" charset="2"/>
              <a:buChar char="è"/>
              <a:tabLst>
                <a:tab pos="630238" algn="l"/>
              </a:tabLst>
            </a:pPr>
            <a:r>
              <a:rPr lang="de-CH" sz="1400" dirty="0">
                <a:solidFill>
                  <a:srgbClr val="122024"/>
                </a:solidFill>
                <a:sym typeface="Wingdings" panose="05000000000000000000" pitchFamily="2" charset="2"/>
              </a:rPr>
              <a:t>Formeller Verfügungsbegriff ist im Kanton Bern in Art. 52 </a:t>
            </a:r>
            <a:r>
              <a:rPr lang="de-CH" sz="1400" dirty="0" err="1">
                <a:solidFill>
                  <a:srgbClr val="122024"/>
                </a:solidFill>
                <a:sym typeface="Wingdings" panose="05000000000000000000" pitchFamily="2" charset="2"/>
              </a:rPr>
              <a:t>VRPG</a:t>
            </a:r>
            <a:r>
              <a:rPr lang="de-CH" sz="1400" dirty="0">
                <a:solidFill>
                  <a:srgbClr val="122024"/>
                </a:solidFill>
                <a:sym typeface="Wingdings" panose="05000000000000000000" pitchFamily="2" charset="2"/>
              </a:rPr>
              <a:t> geregelt </a:t>
            </a:r>
          </a:p>
          <a:p>
            <a:endParaRPr lang="de-CH" sz="1400" b="1" dirty="0">
              <a:sym typeface="Wingdings" panose="05000000000000000000" pitchFamily="2" charset="2"/>
            </a:endParaRPr>
          </a:p>
          <a:p>
            <a:pPr lvl="1"/>
            <a:endParaRPr lang="de-CH" sz="1400" dirty="0"/>
          </a:p>
          <a:p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821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6955199" cy="359693"/>
          </a:xfrm>
        </p:spPr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Arten von Verfügen (Auswahl)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de-CH" sz="1400" dirty="0"/>
              <a:t>Individualverfügungen: individuell-konkret.</a:t>
            </a:r>
          </a:p>
          <a:p>
            <a:pPr lvl="0"/>
            <a:r>
              <a:rPr lang="de-CH" sz="1400" dirty="0"/>
              <a:t>Allgemeinverfügungen: generell-konkret (z.B. Verkehrsanordnungen und Typengenehmigungen).</a:t>
            </a:r>
          </a:p>
          <a:p>
            <a:pPr lvl="0"/>
            <a:r>
              <a:rPr lang="de-CH" sz="1400" dirty="0"/>
              <a:t>Positive Verfügung (Gestaltungsverfügung): Begründung, Änderung oder Aufhebung von Recht und Pflichten (Art. 5 Abs. 1 lit. a VwVG)</a:t>
            </a:r>
          </a:p>
          <a:p>
            <a:pPr lvl="0"/>
            <a:r>
              <a:rPr lang="de-CH" sz="1400" dirty="0"/>
              <a:t>Feststellungsverfügung: Schutzwürdiges Feststellungsinteresse fehlt bei theoretischen Rechtsfragen und Tatfragen. Zudem ist die Feststellungsverfügung streng subsidiär.</a:t>
            </a:r>
          </a:p>
          <a:p>
            <a:pPr lvl="0"/>
            <a:r>
              <a:rPr lang="de-CH" sz="1400" dirty="0"/>
              <a:t>Negative Verfügung: Abweisung oder </a:t>
            </a:r>
            <a:r>
              <a:rPr lang="de-CH" sz="1400" dirty="0" err="1"/>
              <a:t>Nichteintretung</a:t>
            </a:r>
            <a:r>
              <a:rPr lang="de-CH" sz="1400" dirty="0"/>
              <a:t> auf Begehren auf Erlass einer Verfügung. </a:t>
            </a:r>
          </a:p>
          <a:p>
            <a:pPr lvl="0"/>
            <a:r>
              <a:rPr lang="de-CH" sz="1400" dirty="0"/>
              <a:t>Begünstigende Verfügungen: Zusprechung von Rechten oder Befreiung von Pflichten. Begründungspflicht und Rechtsmittelbelehrung kann allenfalls entfallen (Art. 30 Abs. 2 lit. c VwVG und Art. 35 Abs. 3 VwVG).</a:t>
            </a:r>
          </a:p>
          <a:p>
            <a:pPr lvl="0"/>
            <a:r>
              <a:rPr lang="de-CH" sz="1400" dirty="0"/>
              <a:t>Belastenden Verfügungen: Auferlegung von Pflichten oder Verweigerung bzw. Entziehung von bestehenden Rechten. </a:t>
            </a:r>
          </a:p>
          <a:p>
            <a:pPr lvl="0"/>
            <a:r>
              <a:rPr lang="de-CH" sz="1400" dirty="0"/>
              <a:t>Mitwirkungsbedürftige Verfügungen: Antrag oder Zustimmung des Adressaten ist notwendig.</a:t>
            </a:r>
          </a:p>
          <a:p>
            <a:pPr lvl="0"/>
            <a:r>
              <a:rPr lang="de-CH" sz="1400" dirty="0"/>
              <a:t>Nichtmitwirkungsbedürftige Verfügungen: Verfahren wird von Amtes wegen eingeführt. </a:t>
            </a:r>
          </a:p>
          <a:p>
            <a:pPr lvl="0"/>
            <a:endParaRPr lang="de-CH" dirty="0"/>
          </a:p>
          <a:p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887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6955199" cy="359693"/>
          </a:xfrm>
        </p:spPr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Prüfschema Grundrechtseingriffe (1/5) 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de-CH" sz="1400" b="1" dirty="0"/>
              <a:t>Schutzbereich</a:t>
            </a:r>
          </a:p>
          <a:p>
            <a:pPr lvl="1"/>
            <a:r>
              <a:rPr lang="de-CH" sz="1400" dirty="0"/>
              <a:t>Persönlicher Schutzbereich</a:t>
            </a:r>
          </a:p>
          <a:p>
            <a:pPr lvl="1"/>
            <a:r>
              <a:rPr lang="de-CH" sz="1400" dirty="0"/>
              <a:t>Sachlicher Schutzbereich</a:t>
            </a:r>
          </a:p>
          <a:p>
            <a:pPr lvl="0"/>
            <a:r>
              <a:rPr lang="de-CH" sz="1400" b="1" dirty="0"/>
              <a:t>Eingriff</a:t>
            </a:r>
          </a:p>
          <a:p>
            <a:pPr lvl="1"/>
            <a:r>
              <a:rPr lang="de-CH" sz="1400" dirty="0"/>
              <a:t>Handlung oder Unterlassung eines staatlichen Aufgabenträgers</a:t>
            </a:r>
          </a:p>
          <a:p>
            <a:pPr lvl="1"/>
            <a:r>
              <a:rPr lang="de-CH" sz="1400" dirty="0"/>
              <a:t>Verkürzung des Grundrechtsanspruchs</a:t>
            </a:r>
          </a:p>
          <a:p>
            <a:pPr lvl="1"/>
            <a:r>
              <a:rPr lang="de-CH" sz="1400" dirty="0"/>
              <a:t>Verkürzung des Grundrechtsanspruchs ist der Handlung bzw. dem Unterlassen des Staats zurechenbar (kausaler Zusammenhang)</a:t>
            </a:r>
          </a:p>
          <a:p>
            <a:pPr lvl="1"/>
            <a:r>
              <a:rPr lang="de-DE" sz="1400" dirty="0"/>
              <a:t>Form des Eingriffs ist unerheblich (Rechtsakt, Realakt, Reflex, </a:t>
            </a:r>
            <a:r>
              <a:rPr lang="de-DE" sz="1400" i="1" dirty="0" err="1"/>
              <a:t>Chilling</a:t>
            </a:r>
            <a:r>
              <a:rPr lang="de-DE" sz="1400" i="1" dirty="0"/>
              <a:t> </a:t>
            </a:r>
            <a:r>
              <a:rPr lang="de-DE" sz="1400" i="1" dirty="0" err="1"/>
              <a:t>effect</a:t>
            </a:r>
            <a:r>
              <a:rPr lang="de-DE" sz="1400" dirty="0"/>
              <a:t>) </a:t>
            </a:r>
            <a:endParaRPr lang="de-CH" sz="1400" dirty="0"/>
          </a:p>
          <a:p>
            <a:pPr lvl="1"/>
            <a:r>
              <a:rPr lang="de-CH" sz="1400" dirty="0"/>
              <a:t>Eingriffsintensität (leicht/schwer): </a:t>
            </a:r>
            <a:r>
              <a:rPr lang="de-DE" sz="1400" dirty="0"/>
              <a:t>Eingriffsintensität wird nach objektiven Merkmalen bestimmt, auf das subjektive Empfinden der betroffenen Person kommt es nicht an</a:t>
            </a:r>
            <a:endParaRPr lang="de-CH" sz="1400" dirty="0"/>
          </a:p>
          <a:p>
            <a:pPr marL="0" lvl="0" indent="0">
              <a:buNone/>
            </a:pPr>
            <a:r>
              <a:rPr lang="de-CH" sz="1400" dirty="0"/>
              <a:t> </a:t>
            </a:r>
          </a:p>
          <a:p>
            <a:pPr lvl="0"/>
            <a:endParaRPr lang="de-CH" dirty="0"/>
          </a:p>
          <a:p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914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6955199" cy="359693"/>
          </a:xfrm>
        </p:spPr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Prüfschema Grundrechtseingriffe (2/5) 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de-CH" sz="1400" b="1" dirty="0"/>
              <a:t>Gesetzliche Grundlage (Grundsatz):</a:t>
            </a:r>
          </a:p>
          <a:p>
            <a:pPr lvl="1"/>
            <a:r>
              <a:rPr lang="de-CH" sz="1400" dirty="0"/>
              <a:t>Zuständigkeit (Gesetz/Verordnung wurde von zuständiger Behörde erlassen)</a:t>
            </a:r>
          </a:p>
          <a:p>
            <a:pPr lvl="1"/>
            <a:r>
              <a:rPr lang="de-CH" sz="1400" dirty="0"/>
              <a:t>Normstufe</a:t>
            </a:r>
          </a:p>
          <a:p>
            <a:pPr lvl="2"/>
            <a:r>
              <a:rPr lang="de-CH" sz="1400" dirty="0"/>
              <a:t>Wenn (relativ) schwerer Eingriff, dann Gesetz im formellen Sinn</a:t>
            </a:r>
          </a:p>
          <a:p>
            <a:pPr lvl="2"/>
            <a:r>
              <a:rPr lang="de-CH" sz="1400" dirty="0"/>
              <a:t>Wenn (relativ) leichter Eingriff, dann Verordnung ausreichend</a:t>
            </a:r>
          </a:p>
          <a:p>
            <a:pPr lvl="2"/>
            <a:r>
              <a:rPr lang="de-CH" sz="1400" dirty="0"/>
              <a:t>Wenn Verordnung vorliegt, stets Delegationsgrundsätze prüfen (</a:t>
            </a:r>
            <a:r>
              <a:rPr lang="de-CH" sz="1400" b="1" dirty="0"/>
              <a:t>kumulativ</a:t>
            </a:r>
            <a:r>
              <a:rPr lang="de-CH" sz="1400" dirty="0"/>
              <a:t>):</a:t>
            </a:r>
          </a:p>
          <a:p>
            <a:pPr marL="1152900" lvl="3" indent="-342900">
              <a:buFont typeface="+mj-lt"/>
              <a:buAutoNum type="arabicPeriod"/>
            </a:pPr>
            <a:r>
              <a:rPr lang="de-CH" sz="1400" dirty="0"/>
              <a:t>Delegation darf bei Bundesverordnungen durch Bundesrecht (Bundesverfassung) und bei kantonalen Verordnungen durch kantonales Recht (Kantonsverfassung) nicht ausgeschlossen sein;</a:t>
            </a:r>
          </a:p>
          <a:p>
            <a:pPr marL="1152900" lvl="3" indent="-342900">
              <a:buFont typeface="+mj-lt"/>
              <a:buAutoNum type="arabicPeriod"/>
            </a:pPr>
            <a:r>
              <a:rPr lang="de-CH" sz="1400" dirty="0"/>
              <a:t>Delegation bezieht sich auf eine bestimmte Materie;</a:t>
            </a:r>
          </a:p>
          <a:p>
            <a:pPr marL="1152900" lvl="3" indent="-342900">
              <a:buFont typeface="+mj-lt"/>
              <a:buAutoNum type="arabicPeriod"/>
            </a:pPr>
            <a:r>
              <a:rPr lang="de-CH" sz="1400" dirty="0"/>
              <a:t>Delegationsnorm ist im formellen Gesetz enthalten;</a:t>
            </a:r>
          </a:p>
          <a:p>
            <a:pPr marL="1152900" lvl="3" indent="-342900">
              <a:buFont typeface="+mj-lt"/>
              <a:buAutoNum type="arabicPeriod"/>
            </a:pPr>
            <a:r>
              <a:rPr lang="de-CH" sz="1400" dirty="0"/>
              <a:t>Bei schweren Eingriffen: Das Gesetz selbst umschreibt die Grundzüge (Inhalt, Zweck und Ausmass) der Delegationsnorm.</a:t>
            </a:r>
          </a:p>
          <a:p>
            <a:pPr lvl="1"/>
            <a:r>
              <a:rPr lang="de-CH" sz="1400" dirty="0"/>
              <a:t>Normdichte</a:t>
            </a:r>
          </a:p>
          <a:p>
            <a:pPr lvl="2"/>
            <a:r>
              <a:rPr lang="de-CH" sz="1400" dirty="0"/>
              <a:t>Je schwerer der Eingriff ist, desto höher muss die Normdichte sein</a:t>
            </a:r>
          </a:p>
          <a:p>
            <a:pPr lvl="2"/>
            <a:r>
              <a:rPr lang="de-CH" sz="1400" dirty="0"/>
              <a:t>Herabgesetze Anforderungen bei Sonderstatusverhältnissen und im Polizeirecht</a:t>
            </a:r>
          </a:p>
          <a:p>
            <a:pPr lvl="2"/>
            <a:endParaRPr lang="de-CH" sz="1400" dirty="0"/>
          </a:p>
          <a:p>
            <a:pPr lvl="2"/>
            <a:endParaRPr lang="de-CH" sz="1400" dirty="0"/>
          </a:p>
          <a:p>
            <a:pPr lvl="2"/>
            <a:endParaRPr lang="de-CH" sz="1400" dirty="0"/>
          </a:p>
          <a:p>
            <a:pPr marL="1152900" lvl="3" indent="-342900">
              <a:buFont typeface="+mj-lt"/>
              <a:buAutoNum type="arabicPeriod"/>
            </a:pPr>
            <a:endParaRPr lang="de-CH" sz="1400" dirty="0"/>
          </a:p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561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878E4-D5EA-692A-F850-15D0A0D1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860273"/>
            <a:ext cx="6765763" cy="359693"/>
          </a:xfrm>
        </p:spPr>
        <p:txBody>
          <a:bodyPr/>
          <a:lstStyle/>
          <a:p>
            <a:r>
              <a:rPr lang="de-CH" dirty="0"/>
              <a:t>Prüfschema </a:t>
            </a:r>
            <a:r>
              <a:rPr lang="de-CH" dirty="0">
                <a:cs typeface="Arial" panose="020B0604020202020204" pitchFamily="34" charset="0"/>
              </a:rPr>
              <a:t>Grundrechtseingriffe</a:t>
            </a:r>
            <a:r>
              <a:rPr lang="de-CH" dirty="0"/>
              <a:t> (3/5)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016575-70A0-6734-67D7-2F0921D0FC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0001" y="1499599"/>
            <a:ext cx="7507210" cy="4746684"/>
          </a:xfrm>
        </p:spPr>
        <p:txBody>
          <a:bodyPr/>
          <a:lstStyle/>
          <a:p>
            <a:r>
              <a:rPr lang="de-CH" sz="1400" b="1" dirty="0"/>
              <a:t>Polizeiliche Generalklausel (Ausnahme)</a:t>
            </a:r>
          </a:p>
          <a:p>
            <a:pPr lvl="1"/>
            <a:r>
              <a:rPr lang="de-CH" sz="1400" dirty="0"/>
              <a:t>Enge Auslegung</a:t>
            </a:r>
          </a:p>
          <a:p>
            <a:pPr lvl="1"/>
            <a:r>
              <a:rPr lang="de-CH" sz="1400" dirty="0"/>
              <a:t>Voraussetzungen (</a:t>
            </a:r>
            <a:r>
              <a:rPr lang="de-CH" sz="1400" b="1" dirty="0"/>
              <a:t>kumulativ</a:t>
            </a:r>
            <a:r>
              <a:rPr lang="de-CH" sz="1400" dirty="0"/>
              <a:t>) </a:t>
            </a:r>
          </a:p>
          <a:p>
            <a:pPr marL="1152900" lvl="3" indent="-342900">
              <a:buFont typeface="+mj-lt"/>
              <a:buAutoNum type="arabicPeriod"/>
            </a:pPr>
            <a:r>
              <a:rPr lang="de-CH" sz="1400" dirty="0"/>
              <a:t>Besonders hochstehende Rechtsgüter des Staates (z.B. öffentliche Ordnung und Sicherheit) oder von Privaten (z.B. Leib und Leben) sind betroffen</a:t>
            </a:r>
          </a:p>
          <a:p>
            <a:pPr marL="1152900" lvl="3" indent="-342900">
              <a:buFont typeface="+mj-lt"/>
              <a:buAutoNum type="arabicPeriod"/>
            </a:pPr>
            <a:r>
              <a:rPr lang="de-CH" sz="1400" dirty="0"/>
              <a:t>Bereits eingetretene oder «ernste und unmittelbare» Gefahr für die Rechtsgüter</a:t>
            </a:r>
          </a:p>
          <a:p>
            <a:pPr marL="1152900" lvl="3" indent="-342900">
              <a:buFont typeface="+mj-lt"/>
              <a:buAutoNum type="arabicPeriod"/>
            </a:pPr>
            <a:r>
              <a:rPr lang="de-CH" sz="1400" dirty="0"/>
              <a:t>Zeitliche Dringlichkeit</a:t>
            </a:r>
          </a:p>
          <a:p>
            <a:pPr marL="1152900" lvl="3" indent="-342900">
              <a:buFont typeface="+mj-lt"/>
              <a:buAutoNum type="arabicPeriod"/>
            </a:pPr>
            <a:r>
              <a:rPr lang="de-CH" sz="1400" dirty="0"/>
              <a:t>Es stehen keine gleich geeigneten gesetzlichen Massnahmen zur Verfügung (Subsidiarität)</a:t>
            </a:r>
          </a:p>
          <a:p>
            <a:pPr marL="1152900" lvl="3" indent="-342900">
              <a:buFont typeface="+mj-lt"/>
              <a:buAutoNum type="arabicPeriod"/>
            </a:pPr>
            <a:r>
              <a:rPr lang="de-CH" sz="1400" dirty="0"/>
              <a:t>Behörde handelt im Rahmen ihrer Zuständigkeit</a:t>
            </a:r>
          </a:p>
          <a:p>
            <a:pPr marL="1152900" lvl="3" indent="-342900">
              <a:buFont typeface="+mj-lt"/>
              <a:buAutoNum type="arabicPeriod"/>
            </a:pPr>
            <a:r>
              <a:rPr lang="de-CH" sz="1400" dirty="0"/>
              <a:t>Massnahmen müssen verhältnismässig sein (ex ante-Sicht)</a:t>
            </a:r>
          </a:p>
          <a:p>
            <a:pPr marL="803400" lvl="4" indent="-355600"/>
            <a:endParaRPr lang="de-CH" dirty="0"/>
          </a:p>
          <a:p>
            <a:pPr marL="803400" lvl="4" indent="-355600"/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38331A-8F4A-E47E-94E0-FB78A5782A2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828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6955199" cy="359693"/>
          </a:xfrm>
        </p:spPr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Prüfschema Grundrechtseingriffe (4/5)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CH" sz="1400" dirty="0"/>
              <a:t>Öffentliche Interessen</a:t>
            </a:r>
          </a:p>
          <a:p>
            <a:pPr lvl="1"/>
            <a:r>
              <a:rPr lang="de-CH" sz="1400" dirty="0"/>
              <a:t>Schutz der Polizeigüter: öffentliche Sicherheit, Ordnung, Gesundheit, Ruhe, Sittlichkeit und Treu und Glauben im Geschäftsverkehr</a:t>
            </a:r>
          </a:p>
          <a:p>
            <a:pPr lvl="1"/>
            <a:r>
              <a:rPr lang="de-CH" sz="1400" dirty="0"/>
              <a:t>Erfüllung von Staatsaufgaben (Sozialpolitik, Umweltschutz, Verkehr, Energie)</a:t>
            </a:r>
          </a:p>
          <a:p>
            <a:pPr lvl="1"/>
            <a:r>
              <a:rPr lang="de-CH" sz="1400" dirty="0"/>
              <a:t>Schutz von Grundrechten Dritter</a:t>
            </a:r>
          </a:p>
          <a:p>
            <a:pPr marL="0" lvl="0" indent="0">
              <a:buNone/>
            </a:pPr>
            <a:endParaRPr lang="de-CH" sz="1400" dirty="0"/>
          </a:p>
          <a:p>
            <a:pPr lvl="0"/>
            <a:endParaRPr lang="de-CH" dirty="0"/>
          </a:p>
          <a:p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770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6955199" cy="359693"/>
          </a:xfrm>
        </p:spPr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Prüfschema Grundrechtseingriffe (5/5)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CH" sz="1400" b="1" dirty="0"/>
              <a:t>Verhältnismässigkeit (Art. 36 Abs. 3 BV)</a:t>
            </a:r>
            <a:r>
              <a:rPr lang="de-CH" sz="1400" dirty="0"/>
              <a:t> (kumulativ)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CH" sz="1400" u="sng" dirty="0"/>
              <a:t>Eignung</a:t>
            </a:r>
            <a:r>
              <a:rPr lang="de-CH" sz="1400" dirty="0"/>
              <a:t>: Hoheitlicher Akt muss geeignet sein, das angestrebte im öffentlichen Interesse stehende Ziel zu erreichen (Zwecktauglichkeit, Zielkonformität), wobei eine Teileignung genügt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CH" sz="1400" u="sng" dirty="0"/>
              <a:t>Erforderlichkeit</a:t>
            </a:r>
            <a:r>
              <a:rPr lang="de-CH" sz="1400" dirty="0"/>
              <a:t>: Kein milderes Mittel in sachlicher, räumlicher, zeitlicher und persönlicher Hinsicht verfügbar, welches das im öffentlichen Interesse liegende Ziel im gleich geeigneten Masse erreichen kann (Übermassverbot).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CH" sz="1400" u="sng" dirty="0"/>
              <a:t>Zumutbarkeit</a:t>
            </a:r>
            <a:r>
              <a:rPr lang="de-CH" sz="1400" dirty="0"/>
              <a:t>: Zwischen der konkreten, grundrechtsbeeinträchtigenden Eingriffswirkung und dem verfolgten öffentlichen Interesse besteht ein vernünftiges Verhältnis (angemessene Zweck-Mittel-Relation; Interessenabwägung)</a:t>
            </a:r>
          </a:p>
          <a:p>
            <a:r>
              <a:rPr lang="de-CH" sz="1400" b="1" dirty="0"/>
              <a:t>Wahrung des Kerngehalts (Art. 36 Abs. 4 BV) </a:t>
            </a:r>
          </a:p>
          <a:p>
            <a:pPr lvl="1"/>
            <a:r>
              <a:rPr lang="de-CH" sz="1400" dirty="0"/>
              <a:t>Bei Eingriff in den Kerngehalt ist der Eingriff </a:t>
            </a:r>
            <a:r>
              <a:rPr lang="de-CH" sz="1400" i="1" dirty="0"/>
              <a:t>per se </a:t>
            </a:r>
            <a:r>
              <a:rPr lang="de-CH" sz="1400" dirty="0"/>
              <a:t>verfassungswidrig</a:t>
            </a:r>
          </a:p>
          <a:p>
            <a:pPr lvl="0"/>
            <a:endParaRPr lang="de-CH" sz="1400" dirty="0"/>
          </a:p>
          <a:p>
            <a:pPr lvl="0"/>
            <a:endParaRPr lang="de-CH" dirty="0"/>
          </a:p>
          <a:p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729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Auslegung</a:t>
            </a:r>
            <a:endParaRPr lang="de-CH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CH" sz="1400" b="1" dirty="0"/>
              <a:t>Auslegung Schweizer Recht (Methodenpluralismus)</a:t>
            </a:r>
          </a:p>
          <a:p>
            <a:pPr lvl="1"/>
            <a:r>
              <a:rPr lang="de-CH" sz="1400" dirty="0"/>
              <a:t>Grammatikalisch</a:t>
            </a:r>
          </a:p>
          <a:p>
            <a:pPr lvl="1"/>
            <a:r>
              <a:rPr lang="de-CH" sz="1400" dirty="0"/>
              <a:t>Systematisch</a:t>
            </a:r>
          </a:p>
          <a:p>
            <a:pPr lvl="1"/>
            <a:r>
              <a:rPr lang="de-CH" sz="1400" dirty="0"/>
              <a:t>Historisch</a:t>
            </a:r>
          </a:p>
          <a:p>
            <a:pPr lvl="1"/>
            <a:r>
              <a:rPr lang="de-CH" sz="1400" dirty="0"/>
              <a:t>Teleologisch</a:t>
            </a:r>
          </a:p>
          <a:p>
            <a:pPr lvl="1"/>
            <a:endParaRPr lang="de-CH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de-CH" sz="1400" b="1" dirty="0"/>
              <a:t>Auslegung völkerrechtlicher Vertrag</a:t>
            </a:r>
          </a:p>
          <a:p>
            <a:pPr lvl="1"/>
            <a:r>
              <a:rPr lang="de-CH" sz="1400" dirty="0"/>
              <a:t>Grammatikalisch</a:t>
            </a:r>
          </a:p>
          <a:p>
            <a:pPr lvl="1"/>
            <a:r>
              <a:rPr lang="de-CH" sz="1400" dirty="0"/>
              <a:t>Systematisch</a:t>
            </a:r>
          </a:p>
          <a:p>
            <a:pPr lvl="1"/>
            <a:r>
              <a:rPr lang="de-CH" sz="1400" dirty="0"/>
              <a:t>Teleologisch</a:t>
            </a:r>
          </a:p>
          <a:p>
            <a:pPr lvl="1"/>
            <a:r>
              <a:rPr lang="de-CH" sz="1400" dirty="0"/>
              <a:t>Grundsatz von Treu und Glauben</a:t>
            </a:r>
          </a:p>
          <a:p>
            <a:pPr lvl="1"/>
            <a:r>
              <a:rPr lang="de-CH" sz="1400" dirty="0"/>
              <a:t>Historische (lediglich subsidiäre Rolle/Anwendbarkeit) </a:t>
            </a:r>
          </a:p>
          <a:p>
            <a:pPr marL="0" indent="0">
              <a:buNone/>
            </a:pPr>
            <a:endParaRPr lang="de-CH" sz="1400" strike="sngStrik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636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422035"/>
            <a:ext cx="6955199" cy="359693"/>
          </a:xfrm>
        </p:spPr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Völkerrecht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389498" y="1086645"/>
            <a:ext cx="7612426" cy="5196168"/>
          </a:xfrm>
        </p:spPr>
        <p:txBody>
          <a:bodyPr/>
          <a:lstStyle/>
          <a:p>
            <a:r>
              <a:rPr lang="de-DE" sz="1400" b="1" dirty="0">
                <a:sym typeface="Wingdings" panose="05000000000000000000" pitchFamily="2" charset="2"/>
              </a:rPr>
              <a:t>Grundsatz des Monismus vs. Dualismus</a:t>
            </a:r>
          </a:p>
          <a:p>
            <a:pPr lvl="1"/>
            <a:r>
              <a:rPr lang="de-DE" sz="1400" dirty="0">
                <a:sym typeface="Wingdings" panose="05000000000000000000" pitchFamily="2" charset="2"/>
              </a:rPr>
              <a:t>Monismus: Völkerrecht und Landesrecht bilden eine einheitliche Rechtsordnung</a:t>
            </a:r>
          </a:p>
          <a:p>
            <a:pPr lvl="1"/>
            <a:r>
              <a:rPr lang="de-DE" sz="1400" dirty="0">
                <a:sym typeface="Wingdings" panose="05000000000000000000" pitchFamily="2" charset="2"/>
              </a:rPr>
              <a:t>Dualismus: Völkerrecht und Landesrecht gehören zwei verschiedenen und voneinander getrennten Rechtsordnungen an</a:t>
            </a:r>
          </a:p>
          <a:p>
            <a:r>
              <a:rPr lang="de-CH" sz="1400" b="1" dirty="0"/>
              <a:t>Direkte Anwendbarkeit vom Völkerrecht (</a:t>
            </a:r>
            <a:r>
              <a:rPr lang="de-CH" sz="1400" b="1" i="1" dirty="0" err="1"/>
              <a:t>self-executing</a:t>
            </a:r>
            <a:r>
              <a:rPr lang="de-CH" sz="1400" b="1" dirty="0"/>
              <a:t>) </a:t>
            </a:r>
          </a:p>
          <a:p>
            <a:pPr lvl="1"/>
            <a:r>
              <a:rPr lang="de-CH" sz="1400" dirty="0"/>
              <a:t>Regelung der Rechtsstellung Privater</a:t>
            </a:r>
          </a:p>
          <a:p>
            <a:pPr lvl="1"/>
            <a:r>
              <a:rPr lang="de-CH" sz="1400" dirty="0"/>
              <a:t>Justiziabel, d.h. inhaltlich hinreichend bestimmt und klar, um im Einzelfall Grundlage eines Entscheids zu bilden</a:t>
            </a:r>
          </a:p>
          <a:p>
            <a:pPr lvl="1"/>
            <a:r>
              <a:rPr lang="de-CH" sz="1400" dirty="0"/>
              <a:t>Norm wendet sich an den Rechtsanwender (nicht an Gesetzgeber)</a:t>
            </a:r>
          </a:p>
          <a:p>
            <a:pPr lvl="1"/>
            <a:r>
              <a:rPr lang="de-CH" sz="1400" dirty="0"/>
              <a:t>Beispiele: Menschenrechte der EMRK und UNO-Pakt II</a:t>
            </a:r>
          </a:p>
          <a:p>
            <a:pPr marL="270000" lvl="1" indent="0">
              <a:buNone/>
            </a:pPr>
            <a:r>
              <a:rPr lang="de-CH" sz="1400" dirty="0">
                <a:sym typeface="Wingdings" panose="05000000000000000000" pitchFamily="2" charset="2"/>
              </a:rPr>
              <a:t></a:t>
            </a:r>
            <a:r>
              <a:rPr lang="de-CH" sz="1400" dirty="0"/>
              <a:t> kumulative Voraussetzungen </a:t>
            </a:r>
          </a:p>
          <a:p>
            <a:r>
              <a:rPr lang="de-CH" sz="1400" dirty="0"/>
              <a:t> </a:t>
            </a:r>
            <a:r>
              <a:rPr lang="de-CH" sz="1400" b="1" dirty="0"/>
              <a:t>Nicht direkte Anwendbarkeit von Völkerrecht (</a:t>
            </a:r>
            <a:r>
              <a:rPr lang="de-CH" sz="1400" b="1" i="1" dirty="0"/>
              <a:t>non </a:t>
            </a:r>
            <a:r>
              <a:rPr lang="de-CH" sz="1400" b="1" i="1" dirty="0" err="1"/>
              <a:t>self-executing</a:t>
            </a:r>
            <a:r>
              <a:rPr lang="de-CH" sz="1400" b="1" dirty="0"/>
              <a:t>)</a:t>
            </a:r>
          </a:p>
          <a:p>
            <a:pPr lvl="1"/>
            <a:r>
              <a:rPr lang="de-CH" sz="1400" dirty="0"/>
              <a:t>Vertragsbestimmungen rein organisatorischer Natur oder Programmartikel</a:t>
            </a:r>
          </a:p>
          <a:p>
            <a:pPr lvl="1"/>
            <a:r>
              <a:rPr lang="de-CH" sz="1400" dirty="0"/>
              <a:t>Norm wendet sich an Behörden</a:t>
            </a:r>
          </a:p>
          <a:p>
            <a:pPr lvl="1"/>
            <a:r>
              <a:rPr lang="de-CH" sz="1400" dirty="0"/>
              <a:t>Blosser Gesetzgebungsauftrag</a:t>
            </a:r>
          </a:p>
          <a:p>
            <a:pPr lvl="1"/>
            <a:r>
              <a:rPr lang="de-CH" sz="1400" dirty="0"/>
              <a:t>Mangelnde Justiziabilität aufgrund fehlender Bestimmtheit</a:t>
            </a:r>
          </a:p>
          <a:p>
            <a:pPr lvl="1"/>
            <a:r>
              <a:rPr lang="de-CH" sz="1400" dirty="0"/>
              <a:t>Beispiele: Konvention gegen Rassendiskriminierung, UNO-Pakt I</a:t>
            </a:r>
          </a:p>
          <a:p>
            <a:pPr marL="270000" lvl="1" indent="0">
              <a:buNone/>
            </a:pPr>
            <a:r>
              <a:rPr lang="de-CH" sz="1400" dirty="0">
                <a:sym typeface="Wingdings" panose="05000000000000000000" pitchFamily="2" charset="2"/>
              </a:rPr>
              <a:t></a:t>
            </a:r>
            <a:r>
              <a:rPr lang="de-CH" sz="1400" dirty="0"/>
              <a:t> alternative Voraussetzungen </a:t>
            </a:r>
          </a:p>
          <a:p>
            <a:pPr lvl="1"/>
            <a:endParaRPr lang="de-CH" sz="1400" dirty="0"/>
          </a:p>
          <a:p>
            <a:endParaRPr lang="de-CH" sz="1400" dirty="0">
              <a:sym typeface="Wingdings" panose="05000000000000000000" pitchFamily="2" charset="2"/>
            </a:endParaRPr>
          </a:p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01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cs typeface="Arial" panose="020B0604020202020204" pitchFamily="34" charset="0"/>
              </a:rPr>
              <a:t>Ablauf der Veranstaltung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Begrüssung und kurze Einleitung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Allgemeine Informationen und Empfehlungen zum Schreiben von Prüfungen im öffentlichen Recht I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Fallbesprechung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Allgemeine und fallspezifische Fragen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Hinweis auf Veranstaltungen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Feedback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Diskussion und gemütliches Beisammensein mit </a:t>
            </a:r>
            <a:r>
              <a:rPr lang="de-CH" sz="1400" i="1" dirty="0"/>
              <a:t>Apéro </a:t>
            </a:r>
            <a:r>
              <a:rPr lang="de-CH" sz="1400" i="1" dirty="0" err="1"/>
              <a:t>Riche</a:t>
            </a:r>
            <a:endParaRPr lang="de-CH" sz="1400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r="13080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018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1BA3C-5BCD-88B9-CEE1-575859628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Sonderbestimmung: Art. 190 BV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8B9D40-B66E-3BCC-D71F-F83CAAD0934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de-CH" i="1" dirty="0"/>
          </a:p>
          <a:p>
            <a:pPr marL="0" indent="0">
              <a:buNone/>
            </a:pPr>
            <a:endParaRPr lang="de-CH" i="1" dirty="0"/>
          </a:p>
          <a:p>
            <a:pPr marL="0" indent="0">
              <a:buNone/>
            </a:pPr>
            <a:endParaRPr lang="de-CH" i="1" dirty="0"/>
          </a:p>
          <a:p>
            <a:endParaRPr lang="de-CH" dirty="0">
              <a:highlight>
                <a:srgbClr val="FFFF00"/>
              </a:highlight>
            </a:endParaRPr>
          </a:p>
          <a:p>
            <a:r>
              <a:rPr lang="de-CH" dirty="0"/>
              <a:t>Bundesgericht und alle anderen rechtsanwendenden Behörden (Exekutiv- und </a:t>
            </a:r>
            <a:r>
              <a:rPr lang="de-CH" dirty="0" err="1"/>
              <a:t>Judikativbehörden</a:t>
            </a:r>
            <a:r>
              <a:rPr lang="de-CH" dirty="0"/>
              <a:t> auf Bundes- und Kantonsebene) müssen Bundesgesetze auch dann anwenden, wenn diese gegen die Verfassung verstossen</a:t>
            </a:r>
          </a:p>
          <a:p>
            <a:r>
              <a:rPr lang="de-CH" dirty="0"/>
              <a:t>Bundesgesetze sind soweit möglich verfassungskonform auszulegen </a:t>
            </a:r>
          </a:p>
          <a:p>
            <a:r>
              <a:rPr lang="de-CH" dirty="0"/>
              <a:t>Verfassungsgerichtsbarkeit des Bundesgerichts insofern einschränkt</a:t>
            </a:r>
          </a:p>
          <a:p>
            <a:r>
              <a:rPr lang="de-CH" dirty="0"/>
              <a:t>Anwendungsgebot aber kein Prüfungsverbot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D551E1-BC69-479C-1612-FABBEE6BB09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20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48CD916-A847-3486-195C-F71F4BB9E1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948F1E2-F758-89B7-B504-780B1C325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05" y="1909701"/>
            <a:ext cx="6649934" cy="1027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4331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6955199" cy="359693"/>
          </a:xfrm>
        </p:spPr>
        <p:txBody>
          <a:bodyPr/>
          <a:lstStyle/>
          <a:p>
            <a:r>
              <a:rPr lang="de-CH">
                <a:cs typeface="Arial" panose="020B0604020202020204" pitchFamily="34" charset="0"/>
              </a:rPr>
              <a:t>Allgemeine Empfehlungen ("Tipps und Tricks") 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CH" sz="1400" dirty="0">
                <a:sym typeface="Wingdings" panose="05000000000000000000" pitchFamily="2" charset="2"/>
              </a:rPr>
              <a:t>Grundausstattung: Leuchtstifte, Schreibzeug, Post-</a:t>
            </a:r>
            <a:r>
              <a:rPr lang="de-CH" sz="1400" dirty="0" err="1">
                <a:sym typeface="Wingdings" panose="05000000000000000000" pitchFamily="2" charset="2"/>
              </a:rPr>
              <a:t>it</a:t>
            </a:r>
            <a:r>
              <a:rPr lang="de-CH" sz="1400" dirty="0">
                <a:sym typeface="Wingdings" panose="05000000000000000000" pitchFamily="2" charset="2"/>
              </a:rPr>
              <a:t>, Tipp-ex-Roller</a:t>
            </a:r>
          </a:p>
          <a:p>
            <a:r>
              <a:rPr lang="de-CH" sz="1400" dirty="0">
                <a:sym typeface="Wingdings" panose="05000000000000000000" pitchFamily="2" charset="2"/>
              </a:rPr>
              <a:t>Genaues und exaktes Durchlesen des Sachverhalts </a:t>
            </a:r>
          </a:p>
          <a:p>
            <a:r>
              <a:rPr lang="de-CH" sz="1400" dirty="0">
                <a:sym typeface="Wingdings" panose="05000000000000000000" pitchFamily="2" charset="2"/>
              </a:rPr>
              <a:t>Zeit sinnvoll investieren ("</a:t>
            </a:r>
            <a:r>
              <a:rPr lang="de-CH" sz="1400" dirty="0" err="1">
                <a:sym typeface="Wingdings" panose="05000000000000000000" pitchFamily="2" charset="2"/>
              </a:rPr>
              <a:t>Pilzesammeln</a:t>
            </a:r>
            <a:r>
              <a:rPr lang="de-CH" sz="1400" dirty="0">
                <a:sym typeface="Wingdings" panose="05000000000000000000" pitchFamily="2" charset="2"/>
              </a:rPr>
              <a:t>-Analogie") </a:t>
            </a:r>
          </a:p>
          <a:p>
            <a:r>
              <a:rPr lang="de-CH" sz="1400" dirty="0"/>
              <a:t>Keine langen Ausführungen zu offensichtlichen oder unproblematischen Punkten </a:t>
            </a:r>
          </a:p>
          <a:p>
            <a:r>
              <a:rPr lang="de-CH" sz="1400" dirty="0">
                <a:sym typeface="Wingdings" panose="05000000000000000000" pitchFamily="2" charset="2"/>
              </a:rPr>
              <a:t>Sachverhalt nicht uminterpretieren oder ergänzen</a:t>
            </a:r>
          </a:p>
          <a:p>
            <a:r>
              <a:rPr lang="de-CH" sz="1400" dirty="0">
                <a:sym typeface="Wingdings" panose="05000000000000000000" pitchFamily="2" charset="2"/>
              </a:rPr>
              <a:t>Gesetzesstellen genau angeben (z.B. Art. 5 Abs. 1 Bst. c VwVG)</a:t>
            </a:r>
          </a:p>
          <a:p>
            <a:r>
              <a:rPr lang="de-CH" sz="1400" dirty="0">
                <a:sym typeface="Wingdings" panose="05000000000000000000" pitchFamily="2" charset="2"/>
              </a:rPr>
              <a:t>Festhalten an der Grundstruktur</a:t>
            </a:r>
          </a:p>
          <a:p>
            <a:r>
              <a:rPr lang="de-CH" sz="1400" dirty="0">
                <a:sym typeface="Wingdings" panose="05000000000000000000" pitchFamily="2" charset="2"/>
              </a:rPr>
              <a:t>Festhalten an der gewählten rechtlichen Argumentation (keine Widersprüche)</a:t>
            </a:r>
          </a:p>
          <a:p>
            <a:r>
              <a:rPr lang="de-CH" sz="1400" dirty="0">
                <a:sym typeface="Wingdings" panose="05000000000000000000" pitchFamily="2" charset="2"/>
              </a:rPr>
              <a:t>Genug Papier verwenden </a:t>
            </a:r>
          </a:p>
          <a:p>
            <a:r>
              <a:rPr lang="de-CH" sz="1400" dirty="0">
                <a:sym typeface="Wingdings" panose="05000000000000000000" pitchFamily="2" charset="2"/>
              </a:rPr>
              <a:t>Versuchen, sich in die Person der Korrektorin bzw. des Korrektors zu versetzen: Was will sie bzw. er lesen; welche Stichworte | Fachbegriffe muss ich unbedingt erwähnen?</a:t>
            </a:r>
          </a:p>
          <a:p>
            <a:r>
              <a:rPr lang="de-CH" sz="1400" dirty="0">
                <a:sym typeface="Wingdings" panose="05000000000000000000" pitchFamily="2" charset="2"/>
              </a:rPr>
              <a:t>"Legale Bestechung": Klare Gliederung, saubere Abfassung, leserliche Schrift </a:t>
            </a:r>
          </a:p>
          <a:p>
            <a:r>
              <a:rPr lang="de-CH" sz="1400" dirty="0">
                <a:sym typeface="Wingdings" panose="05000000000000000000" pitchFamily="2" charset="2"/>
              </a:rPr>
              <a:t>Alte Prüfungen lösen </a:t>
            </a:r>
            <a:r>
              <a:rPr lang="de-CH" sz="1400" dirty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de-CH" sz="1400" b="1" dirty="0">
                <a:solidFill>
                  <a:schemeClr val="hlink"/>
                </a:solidFill>
                <a:sym typeface="Wingdings" panose="05000000000000000000" pitchFamily="2" charset="2"/>
              </a:rPr>
              <a:t>www.jusforum.ch</a:t>
            </a:r>
            <a:r>
              <a:rPr lang="de-CH" sz="1400" dirty="0">
                <a:solidFill>
                  <a:schemeClr val="tx1"/>
                </a:solidFill>
                <a:sym typeface="Wingdings" panose="05000000000000000000" pitchFamily="2" charset="2"/>
              </a:rPr>
              <a:t>) </a:t>
            </a:r>
            <a:r>
              <a:rPr lang="de-CH" sz="1400" dirty="0">
                <a:sym typeface="Wingdings" panose="05000000000000000000" pitchFamily="2" charset="2"/>
              </a:rPr>
              <a:t>und in Lerngruppe besprechen </a:t>
            </a:r>
          </a:p>
          <a:p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5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Fallbesprechung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7367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Sachverhalt 1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Grundsätzliches </a:t>
            </a:r>
          </a:p>
          <a:p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endParaRPr lang="de-CH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Liegt eine Verfügung vor? </a:t>
            </a:r>
          </a:p>
          <a:p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66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Sachverhalt 2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Grundsätzliches </a:t>
            </a:r>
          </a:p>
          <a:p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endParaRPr lang="de-CH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Ist Grundrechtseingriff zulässig? </a:t>
            </a:r>
          </a:p>
          <a:p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  <a:p>
            <a:pPr lvl="1"/>
            <a:r>
              <a:rPr lang="de-CH" sz="1400" dirty="0">
                <a:solidFill>
                  <a:srgbClr val="FF0000"/>
                </a:solidFill>
              </a:rPr>
              <a:t>[Ergänzen]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951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Allgemeine und fallspezifische Fragen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4434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Hinweis auf Veranstaltungen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5865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Veranstaltungen im FS 2023 (Auswahl) 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de-CH" sz="1400" dirty="0"/>
          </a:p>
          <a:p>
            <a:pPr>
              <a:spcAft>
                <a:spcPts val="300"/>
              </a:spcAft>
            </a:pPr>
            <a:endParaRPr lang="de-CH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27</a:t>
            </a:fld>
            <a:r>
              <a:rPr lang="de-CH" dirty="0"/>
              <a:t>/26</a:t>
            </a:r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8" r="39498"/>
          <a:stretch/>
        </p:blipFill>
        <p:spPr>
          <a:xfrm>
            <a:off x="5132999" y="1798780"/>
            <a:ext cx="4412998" cy="3977999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1BE9F4-630C-1F4E-A959-0B190A34DDC2}"/>
              </a:ext>
            </a:extLst>
          </p:cNvPr>
          <p:cNvSpPr txBox="1">
            <a:spLocks/>
          </p:cNvSpPr>
          <p:nvPr/>
        </p:nvSpPr>
        <p:spPr>
          <a:xfrm>
            <a:off x="360001" y="1798781"/>
            <a:ext cx="4536677" cy="433921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7425">
              <a:lnSpc>
                <a:spcPct val="100000"/>
              </a:lnSpc>
            </a:pPr>
            <a:r>
              <a:rPr lang="de-CH" sz="1400" b="1" dirty="0">
                <a:solidFill>
                  <a:srgbClr val="6BBCD5"/>
                </a:solidFill>
              </a:rPr>
              <a:t>12. Mai	Jus Repetitorium im Restaurant Beaulieu</a:t>
            </a:r>
          </a:p>
          <a:p>
            <a:pPr defTabSz="987425">
              <a:lnSpc>
                <a:spcPct val="100000"/>
              </a:lnSpc>
            </a:pPr>
            <a:r>
              <a:rPr lang="de-CH" sz="1400" b="1" dirty="0">
                <a:solidFill>
                  <a:srgbClr val="6BBCD5"/>
                </a:solidFill>
              </a:rPr>
              <a:t>19. Mai	Jus Repetitorium im Restaurant Beaulieu </a:t>
            </a:r>
          </a:p>
          <a:p>
            <a:pPr defTabSz="987425">
              <a:lnSpc>
                <a:spcPct val="100000"/>
              </a:lnSpc>
            </a:pPr>
            <a:r>
              <a:rPr lang="de-CH" sz="1400" dirty="0"/>
              <a:t>02. Juni	Poker-Stamm im </a:t>
            </a:r>
            <a:r>
              <a:rPr lang="de-CH" sz="1400" dirty="0" err="1"/>
              <a:t>Concorderkeller</a:t>
            </a:r>
            <a:endParaRPr lang="de-CH" sz="1400" dirty="0"/>
          </a:p>
          <a:p>
            <a:pPr defTabSz="987425">
              <a:lnSpc>
                <a:spcPct val="100000"/>
              </a:lnSpc>
            </a:pPr>
            <a:r>
              <a:rPr lang="de-CH" sz="1400" dirty="0"/>
              <a:t>09. Juni	Stamm im Restaurant Beaulieu</a:t>
            </a:r>
          </a:p>
          <a:p>
            <a:pPr defTabSz="987425">
              <a:lnSpc>
                <a:spcPct val="100000"/>
              </a:lnSpc>
            </a:pPr>
            <a:r>
              <a:rPr lang="de-CH" sz="1400" dirty="0"/>
              <a:t>16. Juni 	Stamm im Restaurant Beaulieu</a:t>
            </a:r>
          </a:p>
          <a:p>
            <a:pPr defTabSz="987425">
              <a:lnSpc>
                <a:spcPct val="100000"/>
              </a:lnSpc>
            </a:pPr>
            <a:r>
              <a:rPr lang="de-CH" sz="1400" dirty="0"/>
              <a:t>17. Juni	Altherren-Vortag in Muri</a:t>
            </a:r>
          </a:p>
          <a:p>
            <a:pPr defTabSz="987425">
              <a:lnSpc>
                <a:spcPct val="100000"/>
              </a:lnSpc>
            </a:pPr>
            <a:r>
              <a:rPr lang="de-CH" sz="1400" dirty="0"/>
              <a:t>18. Juni	Altherrentag in Muri </a:t>
            </a:r>
          </a:p>
          <a:p>
            <a:pPr defTabSz="987425">
              <a:lnSpc>
                <a:spcPct val="100000"/>
              </a:lnSpc>
            </a:pPr>
            <a:r>
              <a:rPr lang="de-CH" sz="1400" b="1" dirty="0">
                <a:solidFill>
                  <a:srgbClr val="6BBCD5"/>
                </a:solidFill>
              </a:rPr>
              <a:t>Sommer	Hausfest an der Postgasse 47</a:t>
            </a:r>
          </a:p>
          <a:p>
            <a:pPr defTabSz="987425">
              <a:lnSpc>
                <a:spcPct val="100000"/>
              </a:lnSpc>
            </a:pPr>
            <a:r>
              <a:rPr lang="de-CH" sz="1400" b="1" dirty="0">
                <a:solidFill>
                  <a:srgbClr val="6BBCD5"/>
                </a:solidFill>
              </a:rPr>
              <a:t>September	</a:t>
            </a:r>
            <a:r>
              <a:rPr lang="de-CH" sz="1400" b="1" dirty="0" err="1">
                <a:solidFill>
                  <a:srgbClr val="6BBCD5"/>
                </a:solidFill>
              </a:rPr>
              <a:t>How</a:t>
            </a:r>
            <a:r>
              <a:rPr lang="de-CH" sz="1400" b="1" dirty="0">
                <a:solidFill>
                  <a:srgbClr val="6BBCD5"/>
                </a:solidFill>
              </a:rPr>
              <a:t> To Bachelor </a:t>
            </a:r>
          </a:p>
          <a:p>
            <a:pPr>
              <a:lnSpc>
                <a:spcPct val="100000"/>
              </a:lnSpc>
            </a:pPr>
            <a:r>
              <a:rPr lang="de-CH" sz="1400" b="1" dirty="0">
                <a:solidFill>
                  <a:schemeClr val="tx1"/>
                </a:solidFill>
              </a:rPr>
              <a:t>Programm einsehbar auf: www.concordiabern.ch</a:t>
            </a:r>
          </a:p>
        </p:txBody>
      </p:sp>
    </p:spTree>
    <p:extLst>
      <p:ext uri="{BB962C8B-B14F-4D97-AF65-F5344CB8AC3E}">
        <p14:creationId xmlns:p14="http://schemas.microsoft.com/office/powerpoint/2010/main" val="30084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Feedback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rgbClr val="FF0000"/>
                </a:solidFill>
              </a:rPr>
              <a:t>QR Code/Link einfügen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02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7A044-9056-CB46-9032-316AA305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77" y="1424250"/>
            <a:ext cx="6765763" cy="871757"/>
          </a:xfrm>
        </p:spPr>
        <p:txBody>
          <a:bodyPr/>
          <a:lstStyle/>
          <a:p>
            <a:r>
              <a:rPr lang="de-CH" dirty="0"/>
              <a:t>Vielen Dank für Eure Aufmerksamkeit!</a:t>
            </a:r>
            <a:br>
              <a:rPr lang="de-CH" dirty="0"/>
            </a:br>
            <a:r>
              <a:rPr lang="de-CH" dirty="0"/>
              <a:t>Wir wünschen Euch allen viel Erfolg bei den Prüfungen!</a:t>
            </a:r>
            <a:br>
              <a:rPr lang="de-CH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CBA90A7-0939-DC4E-A5D8-85EC20580B1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29</a:t>
            </a:fld>
            <a:r>
              <a:rPr lang="de-CH" dirty="0"/>
              <a:t>/26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CF49393-B38F-EC4D-8324-E18FC978A38A}"/>
              </a:ext>
            </a:extLst>
          </p:cNvPr>
          <p:cNvGrpSpPr/>
          <p:nvPr/>
        </p:nvGrpSpPr>
        <p:grpSpPr>
          <a:xfrm>
            <a:off x="360001" y="1991817"/>
            <a:ext cx="2880088" cy="4340225"/>
            <a:chOff x="3512774" y="1798638"/>
            <a:chExt cx="2880088" cy="4340225"/>
          </a:xfrm>
        </p:grpSpPr>
        <p:pic>
          <p:nvPicPr>
            <p:cNvPr id="18" name="Bildplatzhalter 11">
              <a:extLst>
                <a:ext uri="{FF2B5EF4-FFF2-40B4-BE49-F238E27FC236}">
                  <a16:creationId xmlns:a16="http://schemas.microsoft.com/office/drawing/2014/main" id="{9F11B60B-425C-6448-85D0-93610444C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07" r="20407" b="16070"/>
            <a:stretch/>
          </p:blipFill>
          <p:spPr>
            <a:xfrm>
              <a:off x="3513137" y="2261419"/>
              <a:ext cx="2879725" cy="2416944"/>
            </a:xfrm>
            <a:prstGeom prst="rect">
              <a:avLst/>
            </a:prstGeom>
            <a:ln w="0" cap="sq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879725"/>
                        <a:gd name="connsiteY0" fmla="*/ 0 h 2879725"/>
                        <a:gd name="connsiteX1" fmla="*/ 547148 w 2879725"/>
                        <a:gd name="connsiteY1" fmla="*/ 0 h 2879725"/>
                        <a:gd name="connsiteX2" fmla="*/ 1065498 w 2879725"/>
                        <a:gd name="connsiteY2" fmla="*/ 0 h 2879725"/>
                        <a:gd name="connsiteX3" fmla="*/ 1670241 w 2879725"/>
                        <a:gd name="connsiteY3" fmla="*/ 0 h 2879725"/>
                        <a:gd name="connsiteX4" fmla="*/ 2246186 w 2879725"/>
                        <a:gd name="connsiteY4" fmla="*/ 0 h 2879725"/>
                        <a:gd name="connsiteX5" fmla="*/ 2879725 w 2879725"/>
                        <a:gd name="connsiteY5" fmla="*/ 0 h 2879725"/>
                        <a:gd name="connsiteX6" fmla="*/ 2879725 w 2879725"/>
                        <a:gd name="connsiteY6" fmla="*/ 633540 h 2879725"/>
                        <a:gd name="connsiteX7" fmla="*/ 2879725 w 2879725"/>
                        <a:gd name="connsiteY7" fmla="*/ 1238282 h 2879725"/>
                        <a:gd name="connsiteX8" fmla="*/ 2879725 w 2879725"/>
                        <a:gd name="connsiteY8" fmla="*/ 1756632 h 2879725"/>
                        <a:gd name="connsiteX9" fmla="*/ 2879725 w 2879725"/>
                        <a:gd name="connsiteY9" fmla="*/ 2361375 h 2879725"/>
                        <a:gd name="connsiteX10" fmla="*/ 2879725 w 2879725"/>
                        <a:gd name="connsiteY10" fmla="*/ 2879725 h 2879725"/>
                        <a:gd name="connsiteX11" fmla="*/ 2274983 w 2879725"/>
                        <a:gd name="connsiteY11" fmla="*/ 2879725 h 2879725"/>
                        <a:gd name="connsiteX12" fmla="*/ 1670241 w 2879725"/>
                        <a:gd name="connsiteY12" fmla="*/ 2879725 h 2879725"/>
                        <a:gd name="connsiteX13" fmla="*/ 1036701 w 2879725"/>
                        <a:gd name="connsiteY13" fmla="*/ 2879725 h 2879725"/>
                        <a:gd name="connsiteX14" fmla="*/ 0 w 2879725"/>
                        <a:gd name="connsiteY14" fmla="*/ 2879725 h 2879725"/>
                        <a:gd name="connsiteX15" fmla="*/ 0 w 2879725"/>
                        <a:gd name="connsiteY15" fmla="*/ 2246186 h 2879725"/>
                        <a:gd name="connsiteX16" fmla="*/ 0 w 2879725"/>
                        <a:gd name="connsiteY16" fmla="*/ 1727835 h 2879725"/>
                        <a:gd name="connsiteX17" fmla="*/ 0 w 2879725"/>
                        <a:gd name="connsiteY17" fmla="*/ 1151890 h 2879725"/>
                        <a:gd name="connsiteX18" fmla="*/ 0 w 2879725"/>
                        <a:gd name="connsiteY18" fmla="*/ 547148 h 2879725"/>
                        <a:gd name="connsiteX19" fmla="*/ 0 w 2879725"/>
                        <a:gd name="connsiteY19" fmla="*/ 0 h 2879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879725" h="2879725" fill="none" extrusionOk="0">
                          <a:moveTo>
                            <a:pt x="0" y="0"/>
                          </a:moveTo>
                          <a:cubicBezTo>
                            <a:pt x="228525" y="4301"/>
                            <a:pt x="384706" y="-8107"/>
                            <a:pt x="547148" y="0"/>
                          </a:cubicBezTo>
                          <a:cubicBezTo>
                            <a:pt x="709590" y="8107"/>
                            <a:pt x="818476" y="2448"/>
                            <a:pt x="1065498" y="0"/>
                          </a:cubicBezTo>
                          <a:cubicBezTo>
                            <a:pt x="1312520" y="-2448"/>
                            <a:pt x="1480547" y="12214"/>
                            <a:pt x="1670241" y="0"/>
                          </a:cubicBezTo>
                          <a:cubicBezTo>
                            <a:pt x="1859935" y="-12214"/>
                            <a:pt x="2095001" y="16740"/>
                            <a:pt x="2246186" y="0"/>
                          </a:cubicBezTo>
                          <a:cubicBezTo>
                            <a:pt x="2397371" y="-16740"/>
                            <a:pt x="2722577" y="-7830"/>
                            <a:pt x="2879725" y="0"/>
                          </a:cubicBezTo>
                          <a:cubicBezTo>
                            <a:pt x="2904777" y="199314"/>
                            <a:pt x="2899485" y="501957"/>
                            <a:pt x="2879725" y="633540"/>
                          </a:cubicBezTo>
                          <a:cubicBezTo>
                            <a:pt x="2859965" y="765123"/>
                            <a:pt x="2851504" y="989745"/>
                            <a:pt x="2879725" y="1238282"/>
                          </a:cubicBezTo>
                          <a:cubicBezTo>
                            <a:pt x="2907946" y="1486819"/>
                            <a:pt x="2866160" y="1624137"/>
                            <a:pt x="2879725" y="1756632"/>
                          </a:cubicBezTo>
                          <a:cubicBezTo>
                            <a:pt x="2893291" y="1889127"/>
                            <a:pt x="2855128" y="2110011"/>
                            <a:pt x="2879725" y="2361375"/>
                          </a:cubicBezTo>
                          <a:cubicBezTo>
                            <a:pt x="2904322" y="2612739"/>
                            <a:pt x="2856185" y="2720443"/>
                            <a:pt x="2879725" y="2879725"/>
                          </a:cubicBezTo>
                          <a:cubicBezTo>
                            <a:pt x="2727943" y="2858711"/>
                            <a:pt x="2496455" y="2863128"/>
                            <a:pt x="2274983" y="2879725"/>
                          </a:cubicBezTo>
                          <a:cubicBezTo>
                            <a:pt x="2053511" y="2896322"/>
                            <a:pt x="1913057" y="2874265"/>
                            <a:pt x="1670241" y="2879725"/>
                          </a:cubicBezTo>
                          <a:cubicBezTo>
                            <a:pt x="1427425" y="2885185"/>
                            <a:pt x="1240676" y="2864561"/>
                            <a:pt x="1036701" y="2879725"/>
                          </a:cubicBezTo>
                          <a:cubicBezTo>
                            <a:pt x="832726" y="2894889"/>
                            <a:pt x="465020" y="2856971"/>
                            <a:pt x="0" y="2879725"/>
                          </a:cubicBezTo>
                          <a:cubicBezTo>
                            <a:pt x="15886" y="2700581"/>
                            <a:pt x="13790" y="2480538"/>
                            <a:pt x="0" y="2246186"/>
                          </a:cubicBezTo>
                          <a:cubicBezTo>
                            <a:pt x="-13790" y="2011834"/>
                            <a:pt x="-11905" y="1858088"/>
                            <a:pt x="0" y="1727835"/>
                          </a:cubicBezTo>
                          <a:cubicBezTo>
                            <a:pt x="11905" y="1597582"/>
                            <a:pt x="26588" y="1426200"/>
                            <a:pt x="0" y="1151890"/>
                          </a:cubicBezTo>
                          <a:cubicBezTo>
                            <a:pt x="-26588" y="877581"/>
                            <a:pt x="27758" y="703218"/>
                            <a:pt x="0" y="547148"/>
                          </a:cubicBezTo>
                          <a:cubicBezTo>
                            <a:pt x="-27758" y="391078"/>
                            <a:pt x="9754" y="188433"/>
                            <a:pt x="0" y="0"/>
                          </a:cubicBezTo>
                          <a:close/>
                        </a:path>
                        <a:path w="2879725" h="2879725" stroke="0" extrusionOk="0">
                          <a:moveTo>
                            <a:pt x="0" y="0"/>
                          </a:moveTo>
                          <a:cubicBezTo>
                            <a:pt x="188889" y="10215"/>
                            <a:pt x="310087" y="-7917"/>
                            <a:pt x="547148" y="0"/>
                          </a:cubicBezTo>
                          <a:cubicBezTo>
                            <a:pt x="784209" y="7917"/>
                            <a:pt x="838249" y="5008"/>
                            <a:pt x="1036701" y="0"/>
                          </a:cubicBezTo>
                          <a:cubicBezTo>
                            <a:pt x="1235153" y="-5008"/>
                            <a:pt x="1491532" y="-22054"/>
                            <a:pt x="1670241" y="0"/>
                          </a:cubicBezTo>
                          <a:cubicBezTo>
                            <a:pt x="1848950" y="22054"/>
                            <a:pt x="2013771" y="-6911"/>
                            <a:pt x="2217388" y="0"/>
                          </a:cubicBezTo>
                          <a:cubicBezTo>
                            <a:pt x="2421005" y="6911"/>
                            <a:pt x="2597282" y="-25162"/>
                            <a:pt x="2879725" y="0"/>
                          </a:cubicBezTo>
                          <a:cubicBezTo>
                            <a:pt x="2881197" y="259399"/>
                            <a:pt x="2904131" y="494649"/>
                            <a:pt x="2879725" y="633540"/>
                          </a:cubicBezTo>
                          <a:cubicBezTo>
                            <a:pt x="2855319" y="772431"/>
                            <a:pt x="2873487" y="993164"/>
                            <a:pt x="2879725" y="1209485"/>
                          </a:cubicBezTo>
                          <a:cubicBezTo>
                            <a:pt x="2885963" y="1425806"/>
                            <a:pt x="2878952" y="1621274"/>
                            <a:pt x="2879725" y="1785430"/>
                          </a:cubicBezTo>
                          <a:cubicBezTo>
                            <a:pt x="2880498" y="1949586"/>
                            <a:pt x="2874273" y="2076152"/>
                            <a:pt x="2879725" y="2303780"/>
                          </a:cubicBezTo>
                          <a:cubicBezTo>
                            <a:pt x="2885178" y="2531408"/>
                            <a:pt x="2852258" y="2595931"/>
                            <a:pt x="2879725" y="2879725"/>
                          </a:cubicBezTo>
                          <a:cubicBezTo>
                            <a:pt x="2754045" y="2903097"/>
                            <a:pt x="2533838" y="2892826"/>
                            <a:pt x="2303780" y="2879725"/>
                          </a:cubicBezTo>
                          <a:cubicBezTo>
                            <a:pt x="2073723" y="2866624"/>
                            <a:pt x="1971258" y="2882556"/>
                            <a:pt x="1756632" y="2879725"/>
                          </a:cubicBezTo>
                          <a:cubicBezTo>
                            <a:pt x="1542006" y="2876894"/>
                            <a:pt x="1412465" y="2885843"/>
                            <a:pt x="1123093" y="2879725"/>
                          </a:cubicBezTo>
                          <a:cubicBezTo>
                            <a:pt x="833721" y="2873607"/>
                            <a:pt x="790807" y="2879735"/>
                            <a:pt x="489553" y="2879725"/>
                          </a:cubicBezTo>
                          <a:cubicBezTo>
                            <a:pt x="188299" y="2879715"/>
                            <a:pt x="152296" y="2898567"/>
                            <a:pt x="0" y="2879725"/>
                          </a:cubicBezTo>
                          <a:cubicBezTo>
                            <a:pt x="25160" y="2609625"/>
                            <a:pt x="-11748" y="2580230"/>
                            <a:pt x="0" y="2303780"/>
                          </a:cubicBezTo>
                          <a:cubicBezTo>
                            <a:pt x="11748" y="2027330"/>
                            <a:pt x="2987" y="1972170"/>
                            <a:pt x="0" y="1756632"/>
                          </a:cubicBezTo>
                          <a:cubicBezTo>
                            <a:pt x="-2987" y="1541094"/>
                            <a:pt x="-9211" y="1406108"/>
                            <a:pt x="0" y="1267079"/>
                          </a:cubicBezTo>
                          <a:cubicBezTo>
                            <a:pt x="9211" y="1128050"/>
                            <a:pt x="-14129" y="930727"/>
                            <a:pt x="0" y="748728"/>
                          </a:cubicBezTo>
                          <a:cubicBezTo>
                            <a:pt x="14129" y="566729"/>
                            <a:pt x="-10095" y="2073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</p:pic>
        <p:sp>
          <p:nvSpPr>
            <p:cNvPr id="20" name="Inhaltsplatzhalter 3">
              <a:extLst>
                <a:ext uri="{FF2B5EF4-FFF2-40B4-BE49-F238E27FC236}">
                  <a16:creationId xmlns:a16="http://schemas.microsoft.com/office/drawing/2014/main" id="{0E9339DC-ADDF-7648-A61A-4406ECD6FA76}"/>
                </a:ext>
              </a:extLst>
            </p:cNvPr>
            <p:cNvSpPr txBox="1">
              <a:spLocks/>
            </p:cNvSpPr>
            <p:nvPr/>
          </p:nvSpPr>
          <p:spPr>
            <a:xfrm>
              <a:off x="3512774" y="4678363"/>
              <a:ext cx="2879725" cy="1460500"/>
            </a:xfrm>
            <a:prstGeom prst="rect">
              <a:avLst/>
            </a:prstGeom>
            <a:solidFill>
              <a:srgbClr val="FCF9F9"/>
            </a:solidFill>
            <a:ln w="12700" cap="sq">
              <a:noFill/>
              <a:miter lim="800000"/>
            </a:ln>
          </p:spPr>
          <p:txBody>
            <a:bodyPr vert="horz" lIns="108000" tIns="108000" rIns="108000" bIns="108000" numCol="1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None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54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3pPr>
              <a:lvl4pPr marL="108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135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None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Font typeface="Wingdings" panose="05000000000000000000" pitchFamily="2" charset="2"/>
                <a:buNone/>
                <a:defRPr sz="14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8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8pPr>
              <a:lvl9pPr marL="36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400" b="1" dirty="0">
                  <a:solidFill>
                    <a:schemeClr val="tx1"/>
                  </a:solidFill>
                </a:rPr>
                <a:t>Patric Braun v/o SERIO</a:t>
              </a:r>
            </a:p>
            <a:p>
              <a:r>
                <a:rPr lang="de-CH" sz="1400" b="1" dirty="0">
                  <a:solidFill>
                    <a:schemeClr val="tx1"/>
                  </a:solidFill>
                  <a:hlinkClick r:id="rId4"/>
                </a:rPr>
                <a:t>patricbraun85@gmail.com</a:t>
              </a:r>
              <a:endParaRPr lang="de-CH" sz="1400" b="1" dirty="0">
                <a:solidFill>
                  <a:schemeClr val="tx1"/>
                </a:solidFill>
              </a:endParaRPr>
            </a:p>
            <a:p>
              <a:endParaRPr lang="de-CH" sz="1400" dirty="0"/>
            </a:p>
          </p:txBody>
        </p:sp>
        <p:sp>
          <p:nvSpPr>
            <p:cNvPr id="10" name="Inhaltsplatzhalter 3">
              <a:extLst>
                <a:ext uri="{FF2B5EF4-FFF2-40B4-BE49-F238E27FC236}">
                  <a16:creationId xmlns:a16="http://schemas.microsoft.com/office/drawing/2014/main" id="{DE576903-35F4-8940-B93D-233BB54493A3}"/>
                </a:ext>
              </a:extLst>
            </p:cNvPr>
            <p:cNvSpPr txBox="1">
              <a:spLocks/>
            </p:cNvSpPr>
            <p:nvPr/>
          </p:nvSpPr>
          <p:spPr>
            <a:xfrm>
              <a:off x="3512774" y="1798638"/>
              <a:ext cx="2879725" cy="462781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</a:ln>
            <a:effectLst/>
          </p:spPr>
          <p:txBody>
            <a:bodyPr vert="horz" lIns="108000" tIns="108000" rIns="108000" bIns="108000" numCol="1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None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54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3pPr>
              <a:lvl4pPr marL="108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135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None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Font typeface="Wingdings" panose="05000000000000000000" pitchFamily="2" charset="2"/>
                <a:buNone/>
                <a:defRPr sz="14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8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8pPr>
              <a:lvl9pPr marL="36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400" dirty="0"/>
                <a:t>Bei Fragen zur Concordia Bern: 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50405AC-4448-224A-974C-CC2AD54CAE89}"/>
              </a:ext>
            </a:extLst>
          </p:cNvPr>
          <p:cNvGrpSpPr/>
          <p:nvPr/>
        </p:nvGrpSpPr>
        <p:grpSpPr>
          <a:xfrm>
            <a:off x="3454809" y="1991817"/>
            <a:ext cx="2879725" cy="4340225"/>
            <a:chOff x="3512774" y="1798638"/>
            <a:chExt cx="2879725" cy="4340225"/>
          </a:xfrm>
        </p:grpSpPr>
        <p:sp>
          <p:nvSpPr>
            <p:cNvPr id="26" name="Inhaltsplatzhalter 3">
              <a:extLst>
                <a:ext uri="{FF2B5EF4-FFF2-40B4-BE49-F238E27FC236}">
                  <a16:creationId xmlns:a16="http://schemas.microsoft.com/office/drawing/2014/main" id="{E72368B9-3C02-2540-8612-14B8E7E0F17E}"/>
                </a:ext>
              </a:extLst>
            </p:cNvPr>
            <p:cNvSpPr txBox="1">
              <a:spLocks/>
            </p:cNvSpPr>
            <p:nvPr/>
          </p:nvSpPr>
          <p:spPr>
            <a:xfrm>
              <a:off x="3512774" y="4678363"/>
              <a:ext cx="2879725" cy="1460500"/>
            </a:xfrm>
            <a:prstGeom prst="rect">
              <a:avLst/>
            </a:prstGeom>
            <a:solidFill>
              <a:srgbClr val="FCF9F9"/>
            </a:solidFill>
            <a:ln w="12700" cap="sq">
              <a:noFill/>
              <a:miter lim="800000"/>
            </a:ln>
          </p:spPr>
          <p:txBody>
            <a:bodyPr vert="horz" lIns="108000" tIns="108000" rIns="108000" bIns="108000" numCol="1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None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54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3pPr>
              <a:lvl4pPr marL="108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135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None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Font typeface="Wingdings" panose="05000000000000000000" pitchFamily="2" charset="2"/>
                <a:buNone/>
                <a:defRPr sz="14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8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8pPr>
              <a:lvl9pPr marL="36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400" b="1" dirty="0">
                  <a:solidFill>
                    <a:schemeClr val="tx1"/>
                  </a:solidFill>
                </a:rPr>
                <a:t>Joel Moret v/o BOREAS</a:t>
              </a:r>
            </a:p>
            <a:p>
              <a:r>
                <a:rPr lang="de-CH" sz="1400" b="1" dirty="0">
                  <a:solidFill>
                    <a:srgbClr val="FF0000"/>
                  </a:solidFill>
                  <a:hlinkClick r:id="rId5"/>
                </a:rPr>
                <a:t>joel.moret@besonet.ch</a:t>
              </a:r>
              <a:r>
                <a:rPr lang="de-CH" sz="14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27" name="Inhaltsplatzhalter 3">
              <a:extLst>
                <a:ext uri="{FF2B5EF4-FFF2-40B4-BE49-F238E27FC236}">
                  <a16:creationId xmlns:a16="http://schemas.microsoft.com/office/drawing/2014/main" id="{B2DA64F4-F024-D741-88C4-AF80C92CE3F1}"/>
                </a:ext>
              </a:extLst>
            </p:cNvPr>
            <p:cNvSpPr txBox="1">
              <a:spLocks/>
            </p:cNvSpPr>
            <p:nvPr/>
          </p:nvSpPr>
          <p:spPr>
            <a:xfrm>
              <a:off x="3512774" y="1798638"/>
              <a:ext cx="2879725" cy="462781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</a:ln>
            <a:effectLst/>
          </p:spPr>
          <p:txBody>
            <a:bodyPr vert="horz" lIns="108000" tIns="108000" rIns="108000" bIns="108000" numCol="1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+mj-lt"/>
                <a:buNone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54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3pPr>
              <a:lvl4pPr marL="108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1350000" indent="-270000" algn="l" defTabSz="914400" rtl="0" eaLnBrk="1" latinLnBrk="0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pitchFamily="2" charset="2"/>
                <a:buNone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Font typeface="Wingdings" panose="05000000000000000000" pitchFamily="2" charset="2"/>
                <a:buNone/>
                <a:defRPr sz="14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8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8pPr>
              <a:lvl9pPr marL="36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400" dirty="0"/>
                <a:t>Bei Fragen zum Studium:</a:t>
              </a:r>
            </a:p>
          </p:txBody>
        </p:sp>
      </p:grpSp>
      <p:pic>
        <p:nvPicPr>
          <p:cNvPr id="13" name="Bildplatzhalter 11">
            <a:extLst>
              <a:ext uri="{FF2B5EF4-FFF2-40B4-BE49-F238E27FC236}">
                <a16:creationId xmlns:a16="http://schemas.microsoft.com/office/drawing/2014/main" id="{C1105C21-532C-E543-9102-864AE9D65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2" b="16272"/>
          <a:stretch/>
        </p:blipFill>
        <p:spPr>
          <a:xfrm>
            <a:off x="3513137" y="2454601"/>
            <a:ext cx="2879725" cy="2416944"/>
          </a:xfrm>
          <a:prstGeom prst="rect">
            <a:avLst/>
          </a:prstGeom>
          <a:ln w="0" cap="sq">
            <a:noFill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879725"/>
                      <a:gd name="connsiteY0" fmla="*/ 0 h 2879725"/>
                      <a:gd name="connsiteX1" fmla="*/ 547148 w 2879725"/>
                      <a:gd name="connsiteY1" fmla="*/ 0 h 2879725"/>
                      <a:gd name="connsiteX2" fmla="*/ 1065498 w 2879725"/>
                      <a:gd name="connsiteY2" fmla="*/ 0 h 2879725"/>
                      <a:gd name="connsiteX3" fmla="*/ 1670241 w 2879725"/>
                      <a:gd name="connsiteY3" fmla="*/ 0 h 2879725"/>
                      <a:gd name="connsiteX4" fmla="*/ 2246186 w 2879725"/>
                      <a:gd name="connsiteY4" fmla="*/ 0 h 2879725"/>
                      <a:gd name="connsiteX5" fmla="*/ 2879725 w 2879725"/>
                      <a:gd name="connsiteY5" fmla="*/ 0 h 2879725"/>
                      <a:gd name="connsiteX6" fmla="*/ 2879725 w 2879725"/>
                      <a:gd name="connsiteY6" fmla="*/ 633540 h 2879725"/>
                      <a:gd name="connsiteX7" fmla="*/ 2879725 w 2879725"/>
                      <a:gd name="connsiteY7" fmla="*/ 1238282 h 2879725"/>
                      <a:gd name="connsiteX8" fmla="*/ 2879725 w 2879725"/>
                      <a:gd name="connsiteY8" fmla="*/ 1756632 h 2879725"/>
                      <a:gd name="connsiteX9" fmla="*/ 2879725 w 2879725"/>
                      <a:gd name="connsiteY9" fmla="*/ 2361375 h 2879725"/>
                      <a:gd name="connsiteX10" fmla="*/ 2879725 w 2879725"/>
                      <a:gd name="connsiteY10" fmla="*/ 2879725 h 2879725"/>
                      <a:gd name="connsiteX11" fmla="*/ 2274983 w 2879725"/>
                      <a:gd name="connsiteY11" fmla="*/ 2879725 h 2879725"/>
                      <a:gd name="connsiteX12" fmla="*/ 1670241 w 2879725"/>
                      <a:gd name="connsiteY12" fmla="*/ 2879725 h 2879725"/>
                      <a:gd name="connsiteX13" fmla="*/ 1036701 w 2879725"/>
                      <a:gd name="connsiteY13" fmla="*/ 2879725 h 2879725"/>
                      <a:gd name="connsiteX14" fmla="*/ 0 w 2879725"/>
                      <a:gd name="connsiteY14" fmla="*/ 2879725 h 2879725"/>
                      <a:gd name="connsiteX15" fmla="*/ 0 w 2879725"/>
                      <a:gd name="connsiteY15" fmla="*/ 2246186 h 2879725"/>
                      <a:gd name="connsiteX16" fmla="*/ 0 w 2879725"/>
                      <a:gd name="connsiteY16" fmla="*/ 1727835 h 2879725"/>
                      <a:gd name="connsiteX17" fmla="*/ 0 w 2879725"/>
                      <a:gd name="connsiteY17" fmla="*/ 1151890 h 2879725"/>
                      <a:gd name="connsiteX18" fmla="*/ 0 w 2879725"/>
                      <a:gd name="connsiteY18" fmla="*/ 547148 h 2879725"/>
                      <a:gd name="connsiteX19" fmla="*/ 0 w 2879725"/>
                      <a:gd name="connsiteY19" fmla="*/ 0 h 2879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879725" h="2879725" fill="none" extrusionOk="0">
                        <a:moveTo>
                          <a:pt x="0" y="0"/>
                        </a:moveTo>
                        <a:cubicBezTo>
                          <a:pt x="228525" y="4301"/>
                          <a:pt x="384706" y="-8107"/>
                          <a:pt x="547148" y="0"/>
                        </a:cubicBezTo>
                        <a:cubicBezTo>
                          <a:pt x="709590" y="8107"/>
                          <a:pt x="818476" y="2448"/>
                          <a:pt x="1065498" y="0"/>
                        </a:cubicBezTo>
                        <a:cubicBezTo>
                          <a:pt x="1312520" y="-2448"/>
                          <a:pt x="1480547" y="12214"/>
                          <a:pt x="1670241" y="0"/>
                        </a:cubicBezTo>
                        <a:cubicBezTo>
                          <a:pt x="1859935" y="-12214"/>
                          <a:pt x="2095001" y="16740"/>
                          <a:pt x="2246186" y="0"/>
                        </a:cubicBezTo>
                        <a:cubicBezTo>
                          <a:pt x="2397371" y="-16740"/>
                          <a:pt x="2722577" y="-7830"/>
                          <a:pt x="2879725" y="0"/>
                        </a:cubicBezTo>
                        <a:cubicBezTo>
                          <a:pt x="2904777" y="199314"/>
                          <a:pt x="2899485" y="501957"/>
                          <a:pt x="2879725" y="633540"/>
                        </a:cubicBezTo>
                        <a:cubicBezTo>
                          <a:pt x="2859965" y="765123"/>
                          <a:pt x="2851504" y="989745"/>
                          <a:pt x="2879725" y="1238282"/>
                        </a:cubicBezTo>
                        <a:cubicBezTo>
                          <a:pt x="2907946" y="1486819"/>
                          <a:pt x="2866160" y="1624137"/>
                          <a:pt x="2879725" y="1756632"/>
                        </a:cubicBezTo>
                        <a:cubicBezTo>
                          <a:pt x="2893291" y="1889127"/>
                          <a:pt x="2855128" y="2110011"/>
                          <a:pt x="2879725" y="2361375"/>
                        </a:cubicBezTo>
                        <a:cubicBezTo>
                          <a:pt x="2904322" y="2612739"/>
                          <a:pt x="2856185" y="2720443"/>
                          <a:pt x="2879725" y="2879725"/>
                        </a:cubicBezTo>
                        <a:cubicBezTo>
                          <a:pt x="2727943" y="2858711"/>
                          <a:pt x="2496455" y="2863128"/>
                          <a:pt x="2274983" y="2879725"/>
                        </a:cubicBezTo>
                        <a:cubicBezTo>
                          <a:pt x="2053511" y="2896322"/>
                          <a:pt x="1913057" y="2874265"/>
                          <a:pt x="1670241" y="2879725"/>
                        </a:cubicBezTo>
                        <a:cubicBezTo>
                          <a:pt x="1427425" y="2885185"/>
                          <a:pt x="1240676" y="2864561"/>
                          <a:pt x="1036701" y="2879725"/>
                        </a:cubicBezTo>
                        <a:cubicBezTo>
                          <a:pt x="832726" y="2894889"/>
                          <a:pt x="465020" y="2856971"/>
                          <a:pt x="0" y="2879725"/>
                        </a:cubicBezTo>
                        <a:cubicBezTo>
                          <a:pt x="15886" y="2700581"/>
                          <a:pt x="13790" y="2480538"/>
                          <a:pt x="0" y="2246186"/>
                        </a:cubicBezTo>
                        <a:cubicBezTo>
                          <a:pt x="-13790" y="2011834"/>
                          <a:pt x="-11905" y="1858088"/>
                          <a:pt x="0" y="1727835"/>
                        </a:cubicBezTo>
                        <a:cubicBezTo>
                          <a:pt x="11905" y="1597582"/>
                          <a:pt x="26588" y="1426200"/>
                          <a:pt x="0" y="1151890"/>
                        </a:cubicBezTo>
                        <a:cubicBezTo>
                          <a:pt x="-26588" y="877581"/>
                          <a:pt x="27758" y="703218"/>
                          <a:pt x="0" y="547148"/>
                        </a:cubicBezTo>
                        <a:cubicBezTo>
                          <a:pt x="-27758" y="391078"/>
                          <a:pt x="9754" y="188433"/>
                          <a:pt x="0" y="0"/>
                        </a:cubicBezTo>
                        <a:close/>
                      </a:path>
                      <a:path w="2879725" h="2879725" stroke="0" extrusionOk="0">
                        <a:moveTo>
                          <a:pt x="0" y="0"/>
                        </a:moveTo>
                        <a:cubicBezTo>
                          <a:pt x="188889" y="10215"/>
                          <a:pt x="310087" y="-7917"/>
                          <a:pt x="547148" y="0"/>
                        </a:cubicBezTo>
                        <a:cubicBezTo>
                          <a:pt x="784209" y="7917"/>
                          <a:pt x="838249" y="5008"/>
                          <a:pt x="1036701" y="0"/>
                        </a:cubicBezTo>
                        <a:cubicBezTo>
                          <a:pt x="1235153" y="-5008"/>
                          <a:pt x="1491532" y="-22054"/>
                          <a:pt x="1670241" y="0"/>
                        </a:cubicBezTo>
                        <a:cubicBezTo>
                          <a:pt x="1848950" y="22054"/>
                          <a:pt x="2013771" y="-6911"/>
                          <a:pt x="2217388" y="0"/>
                        </a:cubicBezTo>
                        <a:cubicBezTo>
                          <a:pt x="2421005" y="6911"/>
                          <a:pt x="2597282" y="-25162"/>
                          <a:pt x="2879725" y="0"/>
                        </a:cubicBezTo>
                        <a:cubicBezTo>
                          <a:pt x="2881197" y="259399"/>
                          <a:pt x="2904131" y="494649"/>
                          <a:pt x="2879725" y="633540"/>
                        </a:cubicBezTo>
                        <a:cubicBezTo>
                          <a:pt x="2855319" y="772431"/>
                          <a:pt x="2873487" y="993164"/>
                          <a:pt x="2879725" y="1209485"/>
                        </a:cubicBezTo>
                        <a:cubicBezTo>
                          <a:pt x="2885963" y="1425806"/>
                          <a:pt x="2878952" y="1621274"/>
                          <a:pt x="2879725" y="1785430"/>
                        </a:cubicBezTo>
                        <a:cubicBezTo>
                          <a:pt x="2880498" y="1949586"/>
                          <a:pt x="2874273" y="2076152"/>
                          <a:pt x="2879725" y="2303780"/>
                        </a:cubicBezTo>
                        <a:cubicBezTo>
                          <a:pt x="2885178" y="2531408"/>
                          <a:pt x="2852258" y="2595931"/>
                          <a:pt x="2879725" y="2879725"/>
                        </a:cubicBezTo>
                        <a:cubicBezTo>
                          <a:pt x="2754045" y="2903097"/>
                          <a:pt x="2533838" y="2892826"/>
                          <a:pt x="2303780" y="2879725"/>
                        </a:cubicBezTo>
                        <a:cubicBezTo>
                          <a:pt x="2073723" y="2866624"/>
                          <a:pt x="1971258" y="2882556"/>
                          <a:pt x="1756632" y="2879725"/>
                        </a:cubicBezTo>
                        <a:cubicBezTo>
                          <a:pt x="1542006" y="2876894"/>
                          <a:pt x="1412465" y="2885843"/>
                          <a:pt x="1123093" y="2879725"/>
                        </a:cubicBezTo>
                        <a:cubicBezTo>
                          <a:pt x="833721" y="2873607"/>
                          <a:pt x="790807" y="2879735"/>
                          <a:pt x="489553" y="2879725"/>
                        </a:cubicBezTo>
                        <a:cubicBezTo>
                          <a:pt x="188299" y="2879715"/>
                          <a:pt x="152296" y="2898567"/>
                          <a:pt x="0" y="2879725"/>
                        </a:cubicBezTo>
                        <a:cubicBezTo>
                          <a:pt x="25160" y="2609625"/>
                          <a:pt x="-11748" y="2580230"/>
                          <a:pt x="0" y="2303780"/>
                        </a:cubicBezTo>
                        <a:cubicBezTo>
                          <a:pt x="11748" y="2027330"/>
                          <a:pt x="2987" y="1972170"/>
                          <a:pt x="0" y="1756632"/>
                        </a:cubicBezTo>
                        <a:cubicBezTo>
                          <a:pt x="-2987" y="1541094"/>
                          <a:pt x="-9211" y="1406108"/>
                          <a:pt x="0" y="1267079"/>
                        </a:cubicBezTo>
                        <a:cubicBezTo>
                          <a:pt x="9211" y="1128050"/>
                          <a:pt x="-14129" y="930727"/>
                          <a:pt x="0" y="748728"/>
                        </a:cubicBezTo>
                        <a:cubicBezTo>
                          <a:pt x="14129" y="566729"/>
                          <a:pt x="-10095" y="2073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8835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Begrüssung und kurze Einleitung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9671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079392"/>
            <a:ext cx="6765763" cy="359693"/>
          </a:xfrm>
        </p:spPr>
        <p:txBody>
          <a:bodyPr/>
          <a:lstStyle/>
          <a:p>
            <a:r>
              <a:rPr lang="de-CH" dirty="0"/>
              <a:t>Zu guter Letzt: Diskussion und gemütliches Beisammensein mit Apéro </a:t>
            </a:r>
            <a:r>
              <a:rPr lang="de-CH" dirty="0" err="1"/>
              <a:t>Riche</a:t>
            </a:r>
            <a:br>
              <a:rPr lang="de-CH" dirty="0"/>
            </a:br>
            <a:endParaRPr lang="de-CH" sz="1800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2778572"/>
            <a:ext cx="7612062" cy="237876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874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Referenten Kurs 19. Mai 2023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400" b="1" dirty="0">
                <a:solidFill>
                  <a:schemeClr val="hlink"/>
                </a:solidFill>
              </a:rPr>
              <a:t>Céd</a:t>
            </a:r>
            <a:r>
              <a:rPr lang="de-CH" sz="1400" b="1" dirty="0">
                <a:solidFill>
                  <a:schemeClr val="hlink"/>
                </a:solidFill>
              </a:rPr>
              <a:t>r</a:t>
            </a:r>
            <a:r>
              <a:rPr lang="pl-PL" sz="1400" b="1" dirty="0">
                <a:solidFill>
                  <a:schemeClr val="hlink"/>
                </a:solidFill>
              </a:rPr>
              <a:t>ic Miehle v/o REF</a:t>
            </a:r>
            <a:br>
              <a:rPr lang="de-CH" sz="1400" b="1" dirty="0">
                <a:solidFill>
                  <a:schemeClr val="hlink"/>
                </a:solidFill>
              </a:rPr>
            </a:br>
            <a:r>
              <a:rPr lang="de-CH" sz="1400" b="1" dirty="0">
                <a:solidFill>
                  <a:schemeClr val="hlink"/>
                </a:solidFill>
              </a:rPr>
              <a:t>Domenig &amp; Partner Rechtsanwälte AG</a:t>
            </a:r>
          </a:p>
          <a:p>
            <a:pPr marL="269875" indent="-269875">
              <a:lnSpc>
                <a:spcPct val="100000"/>
              </a:lnSpc>
              <a:tabLst>
                <a:tab pos="1079500" algn="l"/>
              </a:tabLst>
            </a:pPr>
            <a:r>
              <a:rPr lang="de-CH" sz="1400" dirty="0">
                <a:solidFill>
                  <a:schemeClr val="tx1"/>
                </a:solidFill>
              </a:rPr>
              <a:t>2015/16	Praktikum bei KESB Emmental</a:t>
            </a:r>
          </a:p>
          <a:p>
            <a:pPr marL="269875" indent="-269875">
              <a:lnSpc>
                <a:spcPct val="100000"/>
              </a:lnSpc>
              <a:tabLst>
                <a:tab pos="1079500" algn="l"/>
              </a:tabLst>
            </a:pPr>
            <a:r>
              <a:rPr lang="de-CH" sz="1400" dirty="0">
                <a:solidFill>
                  <a:schemeClr val="tx1"/>
                </a:solidFill>
              </a:rPr>
              <a:t>2016/17	</a:t>
            </a:r>
            <a:r>
              <a:rPr lang="de-CH" sz="1400" dirty="0"/>
              <a:t>Wissenschaftlicher Mitarbeiter bei Notariat 	</a:t>
            </a:r>
            <a:r>
              <a:rPr lang="de-CH" sz="1400" dirty="0" err="1"/>
              <a:t>rechtmuri</a:t>
            </a:r>
            <a:r>
              <a:rPr lang="de-CH" sz="1400" dirty="0"/>
              <a:t> </a:t>
            </a:r>
            <a:r>
              <a:rPr lang="de-CH" sz="1400" dirty="0" err="1"/>
              <a:t>KlG</a:t>
            </a:r>
            <a:endParaRPr lang="de-CH" sz="1400" dirty="0"/>
          </a:p>
          <a:p>
            <a:pPr marL="269875" indent="-269875">
              <a:lnSpc>
                <a:spcPct val="100000"/>
              </a:lnSpc>
              <a:tabLst>
                <a:tab pos="1079500" algn="l"/>
              </a:tabLst>
            </a:pPr>
            <a:r>
              <a:rPr lang="de-CH" sz="1400" dirty="0">
                <a:solidFill>
                  <a:schemeClr val="tx1"/>
                </a:solidFill>
              </a:rPr>
              <a:t>2017	Universität Bern (</a:t>
            </a:r>
            <a:r>
              <a:rPr lang="de-CH" sz="1400" dirty="0" err="1">
                <a:solidFill>
                  <a:schemeClr val="tx1"/>
                </a:solidFill>
              </a:rPr>
              <a:t>MLaw</a:t>
            </a:r>
            <a:r>
              <a:rPr lang="de-CH" sz="1400" dirty="0">
                <a:solidFill>
                  <a:schemeClr val="tx1"/>
                </a:solidFill>
              </a:rPr>
              <a:t>)</a:t>
            </a:r>
          </a:p>
          <a:p>
            <a:pPr marL="269875" indent="-269875">
              <a:lnSpc>
                <a:spcPct val="100000"/>
              </a:lnSpc>
              <a:tabLst>
                <a:tab pos="1079500" algn="l"/>
              </a:tabLst>
            </a:pPr>
            <a:r>
              <a:rPr lang="de-CH" sz="1400" dirty="0">
                <a:solidFill>
                  <a:schemeClr val="tx1"/>
                </a:solidFill>
              </a:rPr>
              <a:t>2017/18	Praktikum beim </a:t>
            </a:r>
            <a:r>
              <a:rPr lang="de-CH" sz="1400" dirty="0"/>
              <a:t>Regierungsstatthalteramt 	Emmental</a:t>
            </a:r>
            <a:endParaRPr lang="de-CH" sz="1400" dirty="0">
              <a:solidFill>
                <a:srgbClr val="FF0000"/>
              </a:solidFill>
            </a:endParaRPr>
          </a:p>
          <a:p>
            <a:pPr marL="269875" indent="-269875">
              <a:lnSpc>
                <a:spcPct val="100000"/>
              </a:lnSpc>
              <a:tabLst>
                <a:tab pos="1079500" algn="l"/>
              </a:tabLst>
            </a:pPr>
            <a:r>
              <a:rPr lang="de-CH" sz="1400" dirty="0">
                <a:solidFill>
                  <a:schemeClr val="tx1"/>
                </a:solidFill>
              </a:rPr>
              <a:t>2018/19	Praktikum bei Rosat Rechtsanwälte AG</a:t>
            </a:r>
          </a:p>
          <a:p>
            <a:pPr marL="269875" indent="-269875">
              <a:lnSpc>
                <a:spcPct val="100000"/>
              </a:lnSpc>
              <a:tabLst>
                <a:tab pos="1079500" algn="l"/>
              </a:tabLst>
            </a:pPr>
            <a:r>
              <a:rPr lang="de-CH" sz="1400" dirty="0">
                <a:solidFill>
                  <a:schemeClr val="tx1"/>
                </a:solidFill>
              </a:rPr>
              <a:t>2020	Anwaltspatent (Bern) </a:t>
            </a:r>
          </a:p>
          <a:p>
            <a:pPr marL="269875" indent="-269875">
              <a:lnSpc>
                <a:spcPct val="100000"/>
              </a:lnSpc>
              <a:tabLst>
                <a:tab pos="1079500" algn="l"/>
              </a:tabLst>
            </a:pPr>
            <a:r>
              <a:rPr lang="de-CH" sz="1400" dirty="0">
                <a:solidFill>
                  <a:schemeClr val="tx1"/>
                </a:solidFill>
              </a:rPr>
              <a:t>2020	Mitarbeiter bei Domenig &amp; Partner 	Rechtsanwälte AG</a:t>
            </a:r>
          </a:p>
          <a:p>
            <a:pPr marL="269875" indent="-269875">
              <a:lnSpc>
                <a:spcPct val="100000"/>
              </a:lnSpc>
              <a:tabLst>
                <a:tab pos="1079500" algn="l"/>
              </a:tabLst>
            </a:pPr>
            <a:r>
              <a:rPr lang="de-CH" sz="1400" dirty="0">
                <a:solidFill>
                  <a:schemeClr val="tx1"/>
                </a:solidFill>
              </a:rPr>
              <a:t>2021	</a:t>
            </a:r>
            <a:r>
              <a:rPr lang="de-CH" sz="1400" dirty="0"/>
              <a:t>Universität Bern (</a:t>
            </a:r>
            <a:r>
              <a:rPr lang="de-CH" sz="1400" i="1" dirty="0" err="1"/>
              <a:t>Certificate</a:t>
            </a:r>
            <a:r>
              <a:rPr lang="de-CH" sz="1400" i="1" dirty="0"/>
              <a:t> </a:t>
            </a:r>
            <a:r>
              <a:rPr lang="de-CH" sz="1400" i="1" dirty="0" err="1"/>
              <a:t>of</a:t>
            </a:r>
            <a:r>
              <a:rPr lang="de-CH" sz="1400" i="1" dirty="0"/>
              <a:t> </a:t>
            </a:r>
            <a:r>
              <a:rPr lang="de-CH" sz="1400" i="1" dirty="0" err="1"/>
              <a:t>Advanced</a:t>
            </a:r>
            <a:r>
              <a:rPr lang="de-CH" sz="1400" i="1" dirty="0"/>
              <a:t> </a:t>
            </a:r>
            <a:r>
              <a:rPr lang="de-CH" sz="1400" dirty="0"/>
              <a:t>	</a:t>
            </a:r>
            <a:r>
              <a:rPr lang="de-CH" sz="1400" i="1" dirty="0"/>
              <a:t>Studies</a:t>
            </a:r>
            <a:r>
              <a:rPr lang="de-CH" sz="1400" dirty="0"/>
              <a:t> in Öffentliche Beschaffungen) </a:t>
            </a:r>
          </a:p>
          <a:p>
            <a:pPr marL="269875" indent="-269875">
              <a:lnSpc>
                <a:spcPct val="100000"/>
              </a:lnSpc>
              <a:tabLst>
                <a:tab pos="1079500" algn="l"/>
              </a:tabLst>
            </a:pPr>
            <a:r>
              <a:rPr lang="de-CH" sz="1400" dirty="0"/>
              <a:t>2022	Doktorand </a:t>
            </a:r>
            <a:r>
              <a:rPr lang="de-CH" sz="1400" dirty="0">
                <a:solidFill>
                  <a:schemeClr val="tx1"/>
                </a:solidFill>
              </a:rPr>
              <a:t>an der Universität Fribourg </a:t>
            </a:r>
            <a:r>
              <a:rPr lang="de-CH" sz="1400" dirty="0">
                <a:highlight>
                  <a:srgbClr val="FFFF00"/>
                </a:highlight>
              </a:rPr>
              <a:t> </a:t>
            </a:r>
          </a:p>
          <a:p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b="1" dirty="0">
                <a:solidFill>
                  <a:schemeClr val="hlink"/>
                </a:solidFill>
              </a:rPr>
              <a:t>Dominik Luder v/o GEKKO</a:t>
            </a:r>
            <a:br>
              <a:rPr lang="de-CH" sz="1400" b="1" dirty="0">
                <a:solidFill>
                  <a:schemeClr val="hlink"/>
                </a:solidFill>
              </a:rPr>
            </a:br>
            <a:r>
              <a:rPr lang="de-CH" sz="1400" b="1" dirty="0">
                <a:solidFill>
                  <a:schemeClr val="hlink"/>
                </a:solidFill>
              </a:rPr>
              <a:t>Domenig &amp; Partner Rechtsanwälte AG</a:t>
            </a:r>
          </a:p>
          <a:p>
            <a:pPr>
              <a:lnSpc>
                <a:spcPct val="100000"/>
              </a:lnSpc>
              <a:tabLst>
                <a:tab pos="985838" algn="l"/>
              </a:tabLst>
            </a:pPr>
            <a:r>
              <a:rPr lang="de-CH" sz="1400" dirty="0"/>
              <a:t>2016	</a:t>
            </a:r>
            <a:r>
              <a:rPr lang="de-CH" sz="1400" dirty="0">
                <a:solidFill>
                  <a:schemeClr val="tx1"/>
                </a:solidFill>
              </a:rPr>
              <a:t>Praktikum bei KESB Emmental</a:t>
            </a:r>
          </a:p>
          <a:p>
            <a:pPr>
              <a:lnSpc>
                <a:spcPct val="100000"/>
              </a:lnSpc>
              <a:tabLst>
                <a:tab pos="985838" algn="l"/>
              </a:tabLst>
            </a:pPr>
            <a:r>
              <a:rPr lang="de-CH" sz="1400" dirty="0"/>
              <a:t>2017-19	Projektmitarbeiter bei Homburger AG</a:t>
            </a:r>
          </a:p>
          <a:p>
            <a:pPr>
              <a:lnSpc>
                <a:spcPct val="100000"/>
              </a:lnSpc>
              <a:tabLst>
                <a:tab pos="985838" algn="l"/>
              </a:tabLst>
            </a:pPr>
            <a:r>
              <a:rPr lang="de-CH" sz="1400" dirty="0">
                <a:solidFill>
                  <a:schemeClr val="tx1"/>
                </a:solidFill>
              </a:rPr>
              <a:t>2019	Universität Bern (</a:t>
            </a:r>
            <a:r>
              <a:rPr lang="de-CH" sz="1400" dirty="0" err="1">
                <a:solidFill>
                  <a:schemeClr val="tx1"/>
                </a:solidFill>
              </a:rPr>
              <a:t>MLaw</a:t>
            </a:r>
            <a:r>
              <a:rPr lang="de-CH" sz="14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0000"/>
              </a:lnSpc>
              <a:tabLst>
                <a:tab pos="985838" algn="l"/>
              </a:tabLst>
            </a:pPr>
            <a:r>
              <a:rPr lang="de-CH" sz="1400" dirty="0"/>
              <a:t>2019/20	Praktikum Regierungsstatthalteramt 	Oberaargau</a:t>
            </a:r>
          </a:p>
          <a:p>
            <a:pPr>
              <a:lnSpc>
                <a:spcPct val="100000"/>
              </a:lnSpc>
              <a:tabLst>
                <a:tab pos="985838" algn="l"/>
              </a:tabLst>
            </a:pPr>
            <a:r>
              <a:rPr lang="de-CH" sz="1400" dirty="0"/>
              <a:t>2020/21	</a:t>
            </a:r>
            <a:r>
              <a:rPr lang="de-DE" sz="1400" dirty="0"/>
              <a:t>Praktikum bei Rosat Rechtsanwälte AG</a:t>
            </a:r>
          </a:p>
          <a:p>
            <a:pPr>
              <a:lnSpc>
                <a:spcPct val="100000"/>
              </a:lnSpc>
              <a:tabLst>
                <a:tab pos="985838" algn="l"/>
              </a:tabLst>
            </a:pPr>
            <a:r>
              <a:rPr lang="de-CH" sz="1400" dirty="0"/>
              <a:t>2022	Anwaltspatent (Bern) </a:t>
            </a:r>
          </a:p>
          <a:p>
            <a:pPr>
              <a:lnSpc>
                <a:spcPct val="100000"/>
              </a:lnSpc>
              <a:tabLst>
                <a:tab pos="985838" algn="l"/>
              </a:tabLst>
            </a:pPr>
            <a:r>
              <a:rPr lang="de-CH" sz="1400" dirty="0">
                <a:solidFill>
                  <a:schemeClr val="tx1"/>
                </a:solidFill>
              </a:rPr>
              <a:t>2022	Mitarbeiter bei Domenig &amp; Partner 	Rechtsanwälte AG</a:t>
            </a:r>
          </a:p>
          <a:p>
            <a:pPr>
              <a:lnSpc>
                <a:spcPct val="100000"/>
              </a:lnSpc>
              <a:tabLst>
                <a:tab pos="985838" algn="l"/>
              </a:tabLst>
            </a:pPr>
            <a:endParaRPr lang="de-CH" sz="1400" dirty="0"/>
          </a:p>
          <a:p>
            <a:endParaRPr lang="de-CH" sz="1400" dirty="0"/>
          </a:p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97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Studentenverbindung Concordia Bern 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Gegründet 1862 als Juristenverbindung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Devisen: Freiheit, Freundschaft, Fortschritt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Zweck: Freundschaft im geselligen Kreis, Hilfe und Förderung im Studium sowie Vertretung der rechtsstaatlichen Demokratie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Verbindungshaus in Bern mit Altstadtkeller sowie neun Zimmern und zwei geräumigen Wohnungen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Heute 30 Aktive (Studenten) sowie 170 Altherren (Personen mit abgeschlossenem Studium) aus Kultur, Wirtschaft, Wissenschaft und Politik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Trifft sich grundsätzlich jeden Freitag ab 18:30 Uhr zum gegenseitigen Austausch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Diverse Ausflüge und Reisen im In- und Ausland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CH" sz="1400" dirty="0"/>
              <a:t>Freundschaftsverbindungen in Turku (Finnland) und Tübingen (Deutschland)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 sz="80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5</a:t>
            </a:fld>
            <a:endParaRPr lang="de-CH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r="18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47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cs typeface="Arial" panose="020B0604020202020204" pitchFamily="34" charset="0"/>
              </a:rPr>
              <a:t>Zweck der Veranstaltung 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r="16146"/>
          <a:stretch>
            <a:fillRect/>
          </a:stretch>
        </p:blipFill>
        <p:spPr>
          <a:xfrm>
            <a:off x="5133000" y="1632524"/>
            <a:ext cx="4412998" cy="4339217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CH" sz="1400" dirty="0">
                <a:solidFill>
                  <a:schemeClr val="tx1"/>
                </a:solidFill>
              </a:rPr>
              <a:t>Förderung der Studierenden an der Universität Bern</a:t>
            </a:r>
          </a:p>
          <a:p>
            <a:r>
              <a:rPr lang="de-CH" sz="1400" dirty="0">
                <a:solidFill>
                  <a:schemeClr val="tx1"/>
                </a:solidFill>
              </a:rPr>
              <a:t>Weitergabe der gesammelten Erfahrungen </a:t>
            </a:r>
          </a:p>
          <a:p>
            <a:r>
              <a:rPr lang="de-CH" sz="1400" dirty="0">
                <a:solidFill>
                  <a:schemeClr val="tx1"/>
                </a:solidFill>
              </a:rPr>
              <a:t>Generelle Empfehlungen zum Lösen von Prüfungen </a:t>
            </a:r>
          </a:p>
          <a:p>
            <a:r>
              <a:rPr lang="de-CH" sz="1400" dirty="0">
                <a:solidFill>
                  <a:schemeClr val="tx1"/>
                </a:solidFill>
              </a:rPr>
              <a:t>Aufzeigen der wichtigsten Fallstricke </a:t>
            </a:r>
          </a:p>
          <a:p>
            <a:r>
              <a:rPr lang="de-CH" sz="1400" dirty="0">
                <a:solidFill>
                  <a:schemeClr val="tx1"/>
                </a:solidFill>
              </a:rPr>
              <a:t>Praktisches Lösen von mehreren Fällen</a:t>
            </a:r>
          </a:p>
          <a:p>
            <a:r>
              <a:rPr lang="de-CH" sz="1400" dirty="0">
                <a:solidFill>
                  <a:schemeClr val="tx1"/>
                </a:solidFill>
              </a:rPr>
              <a:t>Beantwortung allgemeiner und fallspezifischer Fragen  </a:t>
            </a:r>
          </a:p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05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Allgemeine Informationen und Empfehlungen zum Schreiben von Prüfungen </a:t>
            </a:r>
            <a:br>
              <a:rPr lang="de-CH" dirty="0"/>
            </a:br>
            <a:r>
              <a:rPr lang="de-CH" dirty="0"/>
              <a:t>im öffentlichen Recht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877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Allgemeine Informationen zu den Prüfungen  </a:t>
            </a:r>
            <a:br>
              <a:rPr lang="de-CH" dirty="0"/>
            </a:br>
            <a:r>
              <a:rPr lang="de-CH" dirty="0"/>
              <a:t>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5132388" y="6138863"/>
            <a:ext cx="4413612" cy="24777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CH" sz="1400" dirty="0"/>
              <a:t>Einführungsstudium ist bestanden, wenn Notendurchschnitt nicht unter 4.0 und nicht mehr als eine ungenügende Note besteht</a:t>
            </a:r>
          </a:p>
          <a:p>
            <a:r>
              <a:rPr lang="de-CH" sz="1400" dirty="0"/>
              <a:t>Bei Nichtbestehen sind alle drei Prüfungen, ungeachtet der Noten im ersten Versuch, zu wiederholen</a:t>
            </a:r>
          </a:p>
          <a:p>
            <a:r>
              <a:rPr lang="de-CH" sz="1400" dirty="0"/>
              <a:t>Die Prüfungen können maximal einmal wiederholt werden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Eine Verschiebung des ersten oder zweiten Prüfungsversuchs </a:t>
            </a:r>
            <a:r>
              <a:rPr lang="de-DE" sz="1400" b="1" dirty="0">
                <a:solidFill>
                  <a:schemeClr val="tx1"/>
                </a:solidFill>
              </a:rPr>
              <a:t>ist lediglich aus wichtigem Grund </a:t>
            </a:r>
            <a:r>
              <a:rPr lang="de-DE" sz="1400" dirty="0">
                <a:solidFill>
                  <a:schemeClr val="tx1"/>
                </a:solidFill>
              </a:rPr>
              <a:t>(siehe Art. 37 des Studienreglements vom 21. Juni 2007) möglich</a:t>
            </a:r>
            <a:endParaRPr lang="de-CH" sz="1400" b="1" dirty="0">
              <a:solidFill>
                <a:schemeClr val="tx1"/>
              </a:solidFill>
            </a:endParaRPr>
          </a:p>
          <a:p>
            <a:endParaRPr lang="de-CH" sz="140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05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2" y="1079392"/>
            <a:ext cx="6742698" cy="359693"/>
          </a:xfrm>
        </p:spPr>
        <p:txBody>
          <a:bodyPr/>
          <a:lstStyle/>
          <a:p>
            <a:r>
              <a:rPr lang="de-CH" dirty="0">
                <a:cs typeface="Arial" panose="020B0604020202020204" pitchFamily="34" charset="0"/>
              </a:rPr>
              <a:t>Prüfungsstoff und erlaubte Hilfsmittel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372530" y="1439391"/>
            <a:ext cx="7612426" cy="4339217"/>
          </a:xfrm>
        </p:spPr>
        <p:txBody>
          <a:bodyPr/>
          <a:lstStyle/>
          <a:p>
            <a:endParaRPr lang="de-CH" sz="1400" b="1" dirty="0">
              <a:solidFill>
                <a:schemeClr val="tx1"/>
              </a:solidFill>
            </a:endParaRPr>
          </a:p>
          <a:p>
            <a:r>
              <a:rPr lang="de-CH" sz="1400" b="1" dirty="0">
                <a:solidFill>
                  <a:schemeClr val="tx1"/>
                </a:solidFill>
              </a:rPr>
              <a:t>Datum und Dauer </a:t>
            </a:r>
          </a:p>
          <a:p>
            <a:pPr lvl="1"/>
            <a:r>
              <a:rPr lang="de-CH" sz="1400" dirty="0"/>
              <a:t>Mittwoch, 7. Juni 2023, 08:00 Uhr</a:t>
            </a:r>
          </a:p>
          <a:p>
            <a:pPr lvl="1"/>
            <a:r>
              <a:rPr lang="de-CH" sz="1400" dirty="0">
                <a:solidFill>
                  <a:schemeClr val="tx1"/>
                </a:solidFill>
              </a:rPr>
              <a:t>2 Stunden, schriftlich</a:t>
            </a:r>
          </a:p>
          <a:p>
            <a:r>
              <a:rPr lang="de-CH" sz="1400" b="1" dirty="0">
                <a:solidFill>
                  <a:srgbClr val="122024"/>
                </a:solidFill>
              </a:rPr>
              <a:t>Prüfungsstoff: </a:t>
            </a:r>
          </a:p>
          <a:p>
            <a:pPr lvl="1"/>
            <a:r>
              <a:rPr lang="de-CH" sz="1400" dirty="0">
                <a:solidFill>
                  <a:srgbClr val="122024"/>
                </a:solidFill>
              </a:rPr>
              <a:t>Einführung in das Verfassungsrecht (Grundrechte und Staatsorganisationsrecht) </a:t>
            </a:r>
          </a:p>
          <a:p>
            <a:pPr lvl="1"/>
            <a:r>
              <a:rPr lang="de-CH" sz="1400" dirty="0">
                <a:solidFill>
                  <a:srgbClr val="122024"/>
                </a:solidFill>
              </a:rPr>
              <a:t>Einführung in das Verwaltungsrecht</a:t>
            </a:r>
          </a:p>
          <a:p>
            <a:pPr lvl="1"/>
            <a:r>
              <a:rPr lang="de-CH" sz="1400" dirty="0">
                <a:solidFill>
                  <a:srgbClr val="122024"/>
                </a:solidFill>
              </a:rPr>
              <a:t>Einführung in das Völkerrecht </a:t>
            </a:r>
          </a:p>
          <a:p>
            <a:pPr marL="540000" lvl="2" indent="0">
              <a:buNone/>
            </a:pPr>
            <a:r>
              <a:rPr lang="de-CH" sz="1400" dirty="0">
                <a:solidFill>
                  <a:srgbClr val="122024"/>
                </a:solidFill>
                <a:sym typeface="Wingdings" panose="05000000000000000000" pitchFamily="2" charset="2"/>
              </a:rPr>
              <a:t> In der Regel entfallen 1/3 der Punkte auf Fragen im Zusammenhang mit Grundrechten</a:t>
            </a:r>
            <a:endParaRPr lang="de-CH" sz="1400" dirty="0">
              <a:solidFill>
                <a:schemeClr val="tx1"/>
              </a:solidFill>
            </a:endParaRPr>
          </a:p>
          <a:p>
            <a:r>
              <a:rPr lang="de-CH" sz="1400" b="1" dirty="0">
                <a:solidFill>
                  <a:schemeClr val="tx1"/>
                </a:solidFill>
              </a:rPr>
              <a:t>Erlaubte Hilfsmittel</a:t>
            </a:r>
          </a:p>
          <a:p>
            <a:pPr lvl="1"/>
            <a:r>
              <a:rPr lang="de-CH" sz="1400" dirty="0">
                <a:solidFill>
                  <a:schemeClr val="tx1"/>
                </a:solidFill>
              </a:rPr>
              <a:t>Notizblätter</a:t>
            </a:r>
          </a:p>
          <a:p>
            <a:pPr lvl="1"/>
            <a:r>
              <a:rPr lang="de-CH" sz="1400" b="1" dirty="0">
                <a:solidFill>
                  <a:schemeClr val="tx1"/>
                </a:solidFill>
              </a:rPr>
              <a:t>Keine</a:t>
            </a:r>
            <a:r>
              <a:rPr lang="de-CH" sz="1400" dirty="0">
                <a:solidFill>
                  <a:schemeClr val="tx1"/>
                </a:solidFill>
              </a:rPr>
              <a:t> Mitnahme von eigenen Unterlagen (</a:t>
            </a:r>
            <a:r>
              <a:rPr lang="de-CH" sz="1400" i="1" dirty="0" err="1">
                <a:solidFill>
                  <a:schemeClr val="tx1"/>
                </a:solidFill>
              </a:rPr>
              <a:t>Closed</a:t>
            </a:r>
            <a:r>
              <a:rPr lang="de-CH" sz="1400" i="1" dirty="0">
                <a:solidFill>
                  <a:schemeClr val="tx1"/>
                </a:solidFill>
              </a:rPr>
              <a:t> Book</a:t>
            </a:r>
            <a:r>
              <a:rPr lang="de-CH" sz="14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de-CH" sz="1400" dirty="0">
                <a:solidFill>
                  <a:schemeClr val="tx1"/>
                </a:solidFill>
              </a:rPr>
              <a:t>Gesetze werden an der Prüfung vom Prüfungssteller zur Verfügung gestellt; eigene mitgenommene Gesetze müssen abgegeben werden</a:t>
            </a:r>
          </a:p>
          <a:p>
            <a:pPr marL="270000" lvl="1" indent="0">
              <a:spcBef>
                <a:spcPts val="600"/>
              </a:spcBef>
              <a:buNone/>
            </a:pPr>
            <a:endParaRPr lang="de-CH" sz="1400" dirty="0">
              <a:solidFill>
                <a:schemeClr val="tx1"/>
              </a:solidFill>
            </a:endParaRPr>
          </a:p>
          <a:p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ED0AB4-B4C1-4B19-B342-EFEE5B631853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45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>
    <p:ext uri="{6950BFC3-D8DA-4A85-94F7-54DA5524770B}">
      <p188:commentRel xmlns:p188="http://schemas.microsoft.com/office/powerpoint/2018/8/main" r:id="rId3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H2104"/>
  <p:tag name="LANGUAGE" val="20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heme/theme1.xml><?xml version="1.0" encoding="utf-8"?>
<a:theme xmlns:a="http://schemas.openxmlformats.org/drawingml/2006/main" name="Homburger">
  <a:themeElements>
    <a:clrScheme name="Homburger - Azur">
      <a:dk1>
        <a:srgbClr val="122024"/>
      </a:dk1>
      <a:lt1>
        <a:sysClr val="window" lastClr="FFFFFF"/>
      </a:lt1>
      <a:dk2>
        <a:srgbClr val="B5DDE9"/>
      </a:dk2>
      <a:lt2>
        <a:srgbClr val="DAEEF4"/>
      </a:lt2>
      <a:accent1>
        <a:srgbClr val="6BBCD5"/>
      </a:accent1>
      <a:accent2>
        <a:srgbClr val="90CCDF"/>
      </a:accent2>
      <a:accent3>
        <a:srgbClr val="4F8A9C"/>
      </a:accent3>
      <a:accent4>
        <a:srgbClr val="3D6A78"/>
      </a:accent4>
      <a:accent5>
        <a:srgbClr val="122024"/>
      </a:accent5>
      <a:accent6>
        <a:srgbClr val="2A4952"/>
      </a:accent6>
      <a:hlink>
        <a:srgbClr val="6BBCD5"/>
      </a:hlink>
      <a:folHlink>
        <a:srgbClr val="3D6A78"/>
      </a:folHlink>
    </a:clrScheme>
    <a:fontScheme name="Hombur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9050">
          <a:noFill/>
        </a:ln>
      </a:spPr>
      <a:bodyPr rtlCol="0" anchor="ctr"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smtClean="0"/>
        </a:defPPr>
      </a:lstStyle>
    </a:txDef>
  </a:objectDefaults>
  <a:extraClrSchemeLst>
    <a:extraClrScheme>
      <a:clrScheme name="Homburger - Smaragd und Petrol">
        <a:dk1>
          <a:srgbClr val="112B28"/>
        </a:dk1>
        <a:lt1>
          <a:sysClr val="window" lastClr="FFFFFF"/>
        </a:lt1>
        <a:dk2>
          <a:srgbClr val="C5E1D4"/>
        </a:dk2>
        <a:lt2>
          <a:srgbClr val="ACDBE1"/>
        </a:lt2>
        <a:accent1>
          <a:srgbClr val="8BC4AB"/>
        </a:accent1>
        <a:accent2>
          <a:srgbClr val="5AB7C5"/>
        </a:accent2>
        <a:accent3>
          <a:srgbClr val="34697A"/>
        </a:accent3>
        <a:accent4>
          <a:srgbClr val="66917E"/>
        </a:accent4>
        <a:accent5>
          <a:srgbClr val="112B28"/>
        </a:accent5>
        <a:accent6>
          <a:srgbClr val="00414B"/>
        </a:accent6>
        <a:hlink>
          <a:srgbClr val="8BC4AB"/>
        </a:hlink>
        <a:folHlink>
          <a:srgbClr val="66917E"/>
        </a:folHlink>
      </a:clrScheme>
    </a:extraClrScheme>
    <a:extraClrScheme>
      <a:clrScheme name="Homburger - Lavendel und Lila">
        <a:dk1>
          <a:srgbClr val="25262E"/>
        </a:dk1>
        <a:lt1>
          <a:sysClr val="window" lastClr="FFFFFF"/>
        </a:lt1>
        <a:dk2>
          <a:srgbClr val="CFD0E3"/>
        </a:dk2>
        <a:lt2>
          <a:srgbClr val="DBC8DD"/>
        </a:lt2>
        <a:accent1>
          <a:srgbClr val="9FA1C8"/>
        </a:accent1>
        <a:accent2>
          <a:srgbClr val="B892BA"/>
        </a:accent2>
        <a:accent3>
          <a:srgbClr val="89598D"/>
        </a:accent3>
        <a:accent4>
          <a:srgbClr val="696BA2"/>
        </a:accent4>
        <a:accent5>
          <a:srgbClr val="25262E"/>
        </a:accent5>
        <a:accent6>
          <a:srgbClr val="614D62"/>
        </a:accent6>
        <a:hlink>
          <a:srgbClr val="9FA1C8"/>
        </a:hlink>
        <a:folHlink>
          <a:srgbClr val="696BA2"/>
        </a:folHlink>
      </a:clrScheme>
    </a:extraClrScheme>
    <a:extraClrScheme>
      <a:clrScheme name="Homburger - Azur">
        <a:dk1>
          <a:srgbClr val="122024"/>
        </a:dk1>
        <a:lt1>
          <a:sysClr val="window" lastClr="FFFFFF"/>
        </a:lt1>
        <a:dk2>
          <a:srgbClr val="B5DDE9"/>
        </a:dk2>
        <a:lt2>
          <a:srgbClr val="DAEEF4"/>
        </a:lt2>
        <a:accent1>
          <a:srgbClr val="6BBCD5"/>
        </a:accent1>
        <a:accent2>
          <a:srgbClr val="90CCDF"/>
        </a:accent2>
        <a:accent3>
          <a:srgbClr val="4F8A9C"/>
        </a:accent3>
        <a:accent4>
          <a:srgbClr val="3D6A78"/>
        </a:accent4>
        <a:accent5>
          <a:srgbClr val="122024"/>
        </a:accent5>
        <a:accent6>
          <a:srgbClr val="2A4952"/>
        </a:accent6>
        <a:hlink>
          <a:srgbClr val="6BBCD5"/>
        </a:hlink>
        <a:folHlink>
          <a:srgbClr val="3D6A78"/>
        </a:folHlink>
      </a:clrScheme>
    </a:extraClrScheme>
  </a:extraClrSchemeLst>
  <a:extLst>
    <a:ext uri="{05A4C25C-085E-4340-85A3-A5531E510DB2}">
      <thm15:themeFamily xmlns:thm15="http://schemas.microsoft.com/office/thememl/2012/main" name="Homburger_A4.potx" id="{D940D10F-5339-4A61-A977-F0C5A90433E0}" vid="{93B5C444-2860-418E-ACCB-CAB3285A2523}"/>
    </a:ext>
  </a:extLst>
</a:theme>
</file>

<file path=ppt/theme/theme2.xml><?xml version="1.0" encoding="utf-8"?>
<a:theme xmlns:a="http://schemas.openxmlformats.org/drawingml/2006/main" name="Office">
  <a:themeElements>
    <a:clrScheme name="Homburger - Smaragd und Petrol">
      <a:dk1>
        <a:srgbClr val="112B28"/>
      </a:dk1>
      <a:lt1>
        <a:sysClr val="window" lastClr="FFFFFF"/>
      </a:lt1>
      <a:dk2>
        <a:srgbClr val="C5E1D4"/>
      </a:dk2>
      <a:lt2>
        <a:srgbClr val="ACDBE1"/>
      </a:lt2>
      <a:accent1>
        <a:srgbClr val="8BC4AB"/>
      </a:accent1>
      <a:accent2>
        <a:srgbClr val="5AB7C5"/>
      </a:accent2>
      <a:accent3>
        <a:srgbClr val="34697A"/>
      </a:accent3>
      <a:accent4>
        <a:srgbClr val="66917E"/>
      </a:accent4>
      <a:accent5>
        <a:srgbClr val="112B28"/>
      </a:accent5>
      <a:accent6>
        <a:srgbClr val="00414B"/>
      </a:accent6>
      <a:hlink>
        <a:srgbClr val="8BC4AB"/>
      </a:hlink>
      <a:folHlink>
        <a:srgbClr val="66917E"/>
      </a:folHlink>
    </a:clrScheme>
    <a:fontScheme name="Hombur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Homburger - Smaragd und Petrol">
      <a:dk1>
        <a:srgbClr val="112B28"/>
      </a:dk1>
      <a:lt1>
        <a:sysClr val="window" lastClr="FFFFFF"/>
      </a:lt1>
      <a:dk2>
        <a:srgbClr val="C5E1D4"/>
      </a:dk2>
      <a:lt2>
        <a:srgbClr val="ACDBE1"/>
      </a:lt2>
      <a:accent1>
        <a:srgbClr val="8BC4AB"/>
      </a:accent1>
      <a:accent2>
        <a:srgbClr val="5AB7C5"/>
      </a:accent2>
      <a:accent3>
        <a:srgbClr val="34697A"/>
      </a:accent3>
      <a:accent4>
        <a:srgbClr val="66917E"/>
      </a:accent4>
      <a:accent5>
        <a:srgbClr val="112B28"/>
      </a:accent5>
      <a:accent6>
        <a:srgbClr val="00414B"/>
      </a:accent6>
      <a:hlink>
        <a:srgbClr val="8BC4AB"/>
      </a:hlink>
      <a:folHlink>
        <a:srgbClr val="66917E"/>
      </a:folHlink>
    </a:clrScheme>
    <a:fontScheme name="Hombur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0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1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2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3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4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5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6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7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8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19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0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1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2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3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4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5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6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7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28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3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4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5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6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7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8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ppt/theme/themeOverride9.xml><?xml version="1.0" encoding="utf-8"?>
<a:themeOverride xmlns:a="http://schemas.openxmlformats.org/drawingml/2006/main">
  <a:clrScheme name="Homburger - Azur">
    <a:dk1>
      <a:srgbClr val="122024"/>
    </a:dk1>
    <a:lt1>
      <a:sysClr val="window" lastClr="FFFFFF"/>
    </a:lt1>
    <a:dk2>
      <a:srgbClr val="B5DDE9"/>
    </a:dk2>
    <a:lt2>
      <a:srgbClr val="DAEEF4"/>
    </a:lt2>
    <a:accent1>
      <a:srgbClr val="6BBCD5"/>
    </a:accent1>
    <a:accent2>
      <a:srgbClr val="90CCDF"/>
    </a:accent2>
    <a:accent3>
      <a:srgbClr val="4F8A9C"/>
    </a:accent3>
    <a:accent4>
      <a:srgbClr val="3D6A78"/>
    </a:accent4>
    <a:accent5>
      <a:srgbClr val="122024"/>
    </a:accent5>
    <a:accent6>
      <a:srgbClr val="2A4952"/>
    </a:accent6>
    <a:hlink>
      <a:srgbClr val="6BBCD5"/>
    </a:hlink>
    <a:folHlink>
      <a:srgbClr val="3D6A7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Homburger_A4</Template>
  <TotalTime>0</TotalTime>
  <Words>1980</Words>
  <Application>Microsoft Office PowerPoint</Application>
  <PresentationFormat>A4-Papier (210 x 297 mm)</PresentationFormat>
  <Paragraphs>307</Paragraphs>
  <Slides>30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Arial</vt:lpstr>
      <vt:lpstr>Wingdings</vt:lpstr>
      <vt:lpstr>Homburger</vt:lpstr>
      <vt:lpstr>Vorbereitungskurs Einführungsprüfung im Öffentlichen Recht 2023  </vt:lpstr>
      <vt:lpstr>Ablauf der Veranstaltung</vt:lpstr>
      <vt:lpstr>Begrüssung und kurze Einleitung</vt:lpstr>
      <vt:lpstr>Referenten Kurs 19. Mai 2023 </vt:lpstr>
      <vt:lpstr>Studentenverbindung Concordia Bern </vt:lpstr>
      <vt:lpstr>Zweck der Veranstaltung </vt:lpstr>
      <vt:lpstr>Allgemeine Informationen und Empfehlungen zum Schreiben von Prüfungen  im öffentlichen Recht</vt:lpstr>
      <vt:lpstr>Allgemeine Informationen zu den Prüfungen     </vt:lpstr>
      <vt:lpstr>Prüfungsstoff und erlaubte Hilfsmittel</vt:lpstr>
      <vt:lpstr>Verfügungsbegriff nach Art. 5 VwVG (1/2)  </vt:lpstr>
      <vt:lpstr>Verfügungsbegriff nach Art. 5 VwVG (2/2) </vt:lpstr>
      <vt:lpstr>Arten von Verfügen (Auswahl) </vt:lpstr>
      <vt:lpstr>Prüfschema Grundrechtseingriffe (1/5)  </vt:lpstr>
      <vt:lpstr>Prüfschema Grundrechtseingriffe (2/5)  </vt:lpstr>
      <vt:lpstr>Prüfschema Grundrechtseingriffe (3/5)</vt:lpstr>
      <vt:lpstr>Prüfschema Grundrechtseingriffe (4/5) </vt:lpstr>
      <vt:lpstr>Prüfschema Grundrechtseingriffe (5/5) </vt:lpstr>
      <vt:lpstr>Auslegung</vt:lpstr>
      <vt:lpstr>Völkerrecht </vt:lpstr>
      <vt:lpstr>Sonderbestimmung: Art. 190 BV </vt:lpstr>
      <vt:lpstr>Allgemeine Empfehlungen ("Tipps und Tricks") </vt:lpstr>
      <vt:lpstr>Fallbesprechung</vt:lpstr>
      <vt:lpstr>Sachverhalt 1 </vt:lpstr>
      <vt:lpstr>Sachverhalt 2 </vt:lpstr>
      <vt:lpstr>Allgemeine und fallspezifische Fragen </vt:lpstr>
      <vt:lpstr>Hinweis auf Veranstaltungen </vt:lpstr>
      <vt:lpstr>Veranstaltungen im FS 2023 (Auswahl) </vt:lpstr>
      <vt:lpstr>Feedback </vt:lpstr>
      <vt:lpstr>Vielen Dank für Eure Aufmerksamkeit! Wir wünschen Euch allen viel Erfolg bei den Prüfungen! </vt:lpstr>
      <vt:lpstr>Zu guter Letzt: Diskussion und gemütliches Beisammensein mit Apéro Riche </vt:lpstr>
    </vt:vector>
  </TitlesOfParts>
  <Company>HOM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Dissertationsprojekt</dc:title>
  <dc:creator>fev</dc:creator>
  <cp:lastModifiedBy>Braun, Patric (STUDENTS)</cp:lastModifiedBy>
  <cp:revision>191</cp:revision>
  <cp:lastPrinted>2020-05-06T14:19:46Z</cp:lastPrinted>
  <dcterms:created xsi:type="dcterms:W3CDTF">2018-12-19T15:50:27Z</dcterms:created>
  <dcterms:modified xsi:type="dcterms:W3CDTF">2023-05-12T07:23:53Z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