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ags/tag6.xml" ContentType="application/vnd.openxmlformats-officedocument.presentationml.tags+xml"/>
  <Override PartName="/ppt/theme/themeOverride1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357" r:id="rId3"/>
    <p:sldId id="270" r:id="rId4"/>
    <p:sldId id="323" r:id="rId5"/>
    <p:sldId id="352" r:id="rId6"/>
    <p:sldId id="354" r:id="rId7"/>
    <p:sldId id="355" r:id="rId8"/>
    <p:sldId id="325" r:id="rId9"/>
    <p:sldId id="281" r:id="rId10"/>
    <p:sldId id="337" r:id="rId11"/>
    <p:sldId id="338" r:id="rId12"/>
    <p:sldId id="340" r:id="rId13"/>
    <p:sldId id="341" r:id="rId14"/>
    <p:sldId id="342" r:id="rId15"/>
    <p:sldId id="294" r:id="rId16"/>
    <p:sldId id="350" r:id="rId17"/>
    <p:sldId id="345" r:id="rId18"/>
    <p:sldId id="346" r:id="rId19"/>
    <p:sldId id="351" r:id="rId20"/>
    <p:sldId id="317" r:id="rId21"/>
    <p:sldId id="318" r:id="rId22"/>
    <p:sldId id="319" r:id="rId23"/>
    <p:sldId id="336" r:id="rId24"/>
    <p:sldId id="320" r:id="rId25"/>
    <p:sldId id="356" r:id="rId26"/>
    <p:sldId id="322" r:id="rId27"/>
  </p:sldIdLst>
  <p:sldSz cx="9906000" cy="6858000" type="A4"/>
  <p:notesSz cx="6797675" cy="9926638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Donatsch Donatsch" initials="TDD" lastIdx="11" clrIdx="0">
    <p:extLst>
      <p:ext uri="{19B8F6BF-5375-455C-9EA6-DF929625EA0E}">
        <p15:presenceInfo xmlns:p15="http://schemas.microsoft.com/office/powerpoint/2012/main" userId="a705702a2f99a0d4" providerId="Windows Live"/>
      </p:ext>
    </p:extLst>
  </p:cmAuthor>
  <p:cmAuthor id="2" name="Reto Ferrari-Visca" initials="RF" lastIdx="1" clrIdx="1">
    <p:extLst>
      <p:ext uri="{19B8F6BF-5375-455C-9EA6-DF929625EA0E}">
        <p15:presenceInfo xmlns:p15="http://schemas.microsoft.com/office/powerpoint/2012/main" userId="Reto Ferrari-Vis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CD5"/>
    <a:srgbClr val="45CFF1"/>
    <a:srgbClr val="77A664"/>
    <a:srgbClr val="000000"/>
    <a:srgbClr val="FFD140"/>
    <a:srgbClr val="E0877C"/>
    <a:srgbClr val="FCF9F9"/>
    <a:srgbClr val="EBBE6D"/>
    <a:srgbClr val="8BC4AB"/>
    <a:srgbClr val="4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B66190-5993-4156-9B07-85C5270B8133}" v="1" dt="2023-03-01T12:22:05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5" autoAdjust="0"/>
    <p:restoredTop sz="94150" autoAdjust="0"/>
  </p:normalViewPr>
  <p:slideViewPr>
    <p:cSldViewPr snapToGrid="0">
      <p:cViewPr varScale="1">
        <p:scale>
          <a:sx n="135" d="100"/>
          <a:sy n="135" d="100"/>
        </p:scale>
        <p:origin x="292" y="80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6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nick Haldemann" userId="49811766d1a1bd3e" providerId="LiveId" clId="{8EB66190-5993-4156-9B07-85C5270B8133}"/>
    <pc:docChg chg="custSel modSld">
      <pc:chgData name="Yanick Haldemann" userId="49811766d1a1bd3e" providerId="LiveId" clId="{8EB66190-5993-4156-9B07-85C5270B8133}" dt="2023-03-02T07:02:16.233" v="104" actId="14826"/>
      <pc:docMkLst>
        <pc:docMk/>
      </pc:docMkLst>
      <pc:sldChg chg="modSp mod">
        <pc:chgData name="Yanick Haldemann" userId="49811766d1a1bd3e" providerId="LiveId" clId="{8EB66190-5993-4156-9B07-85C5270B8133}" dt="2023-03-02T07:02:16.233" v="104" actId="14826"/>
        <pc:sldMkLst>
          <pc:docMk/>
          <pc:sldMk cId="388353517" sldId="356"/>
        </pc:sldMkLst>
        <pc:spChg chg="mod">
          <ac:chgData name="Yanick Haldemann" userId="49811766d1a1bd3e" providerId="LiveId" clId="{8EB66190-5993-4156-9B07-85C5270B8133}" dt="2023-03-01T12:22:40.898" v="77" actId="20577"/>
          <ac:spMkLst>
            <pc:docMk/>
            <pc:sldMk cId="388353517" sldId="356"/>
            <ac:spMk id="10" creationId="{DE576903-35F4-8940-B93D-233BB54493A3}"/>
          </ac:spMkLst>
        </pc:spChg>
        <pc:spChg chg="mod">
          <ac:chgData name="Yanick Haldemann" userId="49811766d1a1bd3e" providerId="LiveId" clId="{8EB66190-5993-4156-9B07-85C5270B8133}" dt="2023-03-01T12:22:19.502" v="49" actId="20577"/>
          <ac:spMkLst>
            <pc:docMk/>
            <pc:sldMk cId="388353517" sldId="356"/>
            <ac:spMk id="26" creationId="{E72368B9-3C02-2540-8612-14B8E7E0F17E}"/>
          </ac:spMkLst>
        </pc:spChg>
        <pc:spChg chg="mod">
          <ac:chgData name="Yanick Haldemann" userId="49811766d1a1bd3e" providerId="LiveId" clId="{8EB66190-5993-4156-9B07-85C5270B8133}" dt="2023-03-01T12:22:48.614" v="102" actId="20577"/>
          <ac:spMkLst>
            <pc:docMk/>
            <pc:sldMk cId="388353517" sldId="356"/>
            <ac:spMk id="27" creationId="{B2DA64F4-F024-D741-88C4-AF80C92CE3F1}"/>
          </ac:spMkLst>
        </pc:spChg>
        <pc:picChg chg="mod">
          <ac:chgData name="Yanick Haldemann" userId="49811766d1a1bd3e" providerId="LiveId" clId="{8EB66190-5993-4156-9B07-85C5270B8133}" dt="2023-03-02T07:02:16.233" v="104" actId="14826"/>
          <ac:picMkLst>
            <pc:docMk/>
            <pc:sldMk cId="388353517" sldId="356"/>
            <ac:picMk id="13" creationId="{C1105C21-532C-E543-9102-864AE9D65DF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164" tIns="47582" rIns="95164" bIns="47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164" tIns="47582" rIns="95164" bIns="47582" rtlCol="0"/>
          <a:lstStyle>
            <a:lvl1pPr algn="r">
              <a:defRPr sz="1200"/>
            </a:lvl1pPr>
          </a:lstStyle>
          <a:p>
            <a:fld id="{04EC5A41-B287-493C-827D-744547AFF6F4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5164" tIns="47582" rIns="95164" bIns="47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5164" tIns="47582" rIns="95164" bIns="47582" rtlCol="0" anchor="b"/>
          <a:lstStyle>
            <a:lvl1pPr algn="r">
              <a:defRPr sz="1200"/>
            </a:lvl1pPr>
          </a:lstStyle>
          <a:p>
            <a:fld id="{5EDD22A7-EC28-44C1-8CEC-D176C2BE3A9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33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164" tIns="47582" rIns="95164" bIns="4758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164" tIns="47582" rIns="95164" bIns="47582" rtlCol="0"/>
          <a:lstStyle>
            <a:lvl1pPr algn="r">
              <a:defRPr sz="1200"/>
            </a:lvl1pPr>
          </a:lstStyle>
          <a:p>
            <a:fld id="{655D504D-CE76-412A-96D3-DBD88F5D4EC3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39838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64" tIns="47582" rIns="95164" bIns="47582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164" tIns="47582" rIns="95164" bIns="47582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5164" tIns="47582" rIns="95164" bIns="4758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5164" tIns="47582" rIns="95164" bIns="47582" rtlCol="0" anchor="b"/>
          <a:lstStyle>
            <a:lvl1pPr algn="r">
              <a:defRPr sz="1200"/>
            </a:lvl1pPr>
          </a:lstStyle>
          <a:p>
            <a:fld id="{5DDD5E5B-6355-4138-9F71-53F2303EA1F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793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542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64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07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3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130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257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32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9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073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Ergännzen</a:t>
            </a:r>
            <a:r>
              <a:rPr lang="de-DE" dirty="0"/>
              <a:t> anhand Programm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7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D5E5B-6355-4138-9F71-53F2303EA1F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46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der Präsentation mit Bild" preserve="1" userDrawn="1">
  <p:cSld name="Titel der Präsentatio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gray">
          <a:xfrm>
            <a:off x="0" y="6155871"/>
            <a:ext cx="9906000" cy="702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>
              <a:solidFill>
                <a:schemeClr val="accent5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DA7D492-3DE9-440F-B6D6-1112C7770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3357618"/>
            <a:ext cx="4735875" cy="782068"/>
          </a:xfrm>
        </p:spPr>
        <p:txBody>
          <a:bodyPr anchor="t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CH" dirty="0"/>
              <a:t>Präsentationstitel </a:t>
            </a:r>
            <a:br>
              <a:rPr lang="de-CH" dirty="0"/>
            </a:br>
            <a:r>
              <a:rPr lang="de-CH" dirty="0"/>
              <a:t>auf zwei Zeilen</a:t>
            </a:r>
          </a:p>
        </p:txBody>
      </p:sp>
      <p:sp>
        <p:nvSpPr>
          <p:cNvPr id="13" name="Textplatzhalter 16">
            <a:extLst>
              <a:ext uri="{FF2B5EF4-FFF2-40B4-BE49-F238E27FC236}">
                <a16:creationId xmlns:a16="http://schemas.microsoft.com/office/drawing/2014/main" id="{C81378B1-D975-466F-873C-F16CF6BE9D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2" y="4271523"/>
            <a:ext cx="5305242" cy="5409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Kunde / Untertitel / Informationen auf maximal zwei Zeilen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2E70D003-9133-45AA-96F7-6CEE06E9D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001" y="6076615"/>
            <a:ext cx="5305242" cy="27047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99B06-1CF2-4AF2-9FA0-5951E67C0D69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5665605" y="6291269"/>
            <a:ext cx="3157039" cy="3333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lvl="0" indent="0"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>
                <a:solidFill>
                  <a:schemeClr val="accent5"/>
                </a:solidFill>
              </a:defRPr>
            </a:lvl1pPr>
            <a:lvl2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None/>
              <a:defRPr b="1"/>
            </a:lvl2pPr>
            <a:lvl3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b="0">
                <a:solidFill>
                  <a:schemeClr val="accent5"/>
                </a:solidFill>
              </a:defRPr>
            </a:lvl3pPr>
            <a:lvl4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4pPr>
            <a:lvl5pPr marL="54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5pPr>
            <a:lvl6pPr marL="0" indent="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>
                <a:solidFill>
                  <a:schemeClr val="accent5"/>
                </a:solidFill>
              </a:defRPr>
            </a:lvl6pPr>
            <a:lvl7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</a:defRPr>
            </a:lvl7pPr>
            <a:lvl8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8pPr>
            <a:lvl9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9pPr>
          </a:lstStyle>
          <a:p>
            <a:pPr lvl="0"/>
            <a:endParaRPr lang="de-CH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8C35D67-74DE-47D4-A19B-535224034F7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6858000 h 6858000"/>
              <a:gd name="connsiteX4" fmla="*/ 0 w 9906000"/>
              <a:gd name="connsiteY4" fmla="*/ 0 h 6858000"/>
              <a:gd name="connsiteX0" fmla="*/ 0 w 9906000"/>
              <a:gd name="connsiteY0" fmla="*/ 0 h 6858000"/>
              <a:gd name="connsiteX1" fmla="*/ 9906000 w 9906000"/>
              <a:gd name="connsiteY1" fmla="*/ 0 h 6858000"/>
              <a:gd name="connsiteX2" fmla="*/ 9906000 w 9906000"/>
              <a:gd name="connsiteY2" fmla="*/ 6858000 h 6858000"/>
              <a:gd name="connsiteX3" fmla="*/ 0 w 9906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lIns="1080000" tIns="180000"/>
          <a:lstStyle>
            <a:lvl1pPr marL="0" indent="0">
              <a:buNone/>
              <a:defRPr baseline="0"/>
            </a:lvl1pPr>
          </a:lstStyle>
          <a:p>
            <a:r>
              <a:rPr lang="de-CH"/>
              <a:t>Wählen Sie im Homburger Menü unter Bilder ein Titelbild aus.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>
          <a:xfrm>
            <a:off x="360363" y="6276755"/>
            <a:ext cx="5305242" cy="253223"/>
          </a:xfrm>
        </p:spPr>
        <p:txBody>
          <a:bodyPr anchor="b" anchorCtr="0"/>
          <a:lstStyle>
            <a:lvl1pPr algn="l">
              <a:lnSpc>
                <a:spcPct val="110000"/>
              </a:lnSpc>
              <a:defRPr sz="1200"/>
            </a:lvl1pPr>
          </a:lstStyle>
          <a:p>
            <a:r>
              <a:rPr lang="de-CH"/>
              <a:t>Ort und Datum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0151" y="0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495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leer" preserve="1" userDrawn="1">
  <p:cSld name="Inhalt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4FD339-84E5-4953-8890-E4EA686E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EDC29D-D7B6-4FD3-94A5-23CF0C75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54A0110D-569D-4A3B-83AE-231CF59BB7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1" y="6138863"/>
            <a:ext cx="9185997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4007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lussfolie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 bwMode="gray">
          <a:xfrm>
            <a:off x="0" y="6271014"/>
            <a:ext cx="9906000" cy="586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accent5"/>
              </a:solidFill>
            </a:endParaRPr>
          </a:p>
        </p:txBody>
      </p:sp>
      <p:sp>
        <p:nvSpPr>
          <p:cNvPr id="8" name="Diagonal Stripe 7"/>
          <p:cNvSpPr/>
          <p:nvPr userDrawn="1"/>
        </p:nvSpPr>
        <p:spPr bwMode="gray">
          <a:xfrm rot="16200000">
            <a:off x="1524000" y="-1524000"/>
            <a:ext cx="6858001" cy="9906001"/>
          </a:xfrm>
          <a:prstGeom prst="diagStripe">
            <a:avLst>
              <a:gd name="adj" fmla="val 93779"/>
            </a:avLst>
          </a:prstGeom>
          <a:solidFill>
            <a:schemeClr val="tx2">
              <a:tint val="50000"/>
            </a:schemeClr>
          </a:solidFill>
          <a:ln w="12700">
            <a:solidFill>
              <a:schemeClr val="tx2">
                <a:tint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>
              <a:solidFill>
                <a:schemeClr val="bg2"/>
              </a:solidFill>
            </a:endParaRPr>
          </a:p>
        </p:txBody>
      </p:sp>
      <p:sp>
        <p:nvSpPr>
          <p:cNvPr id="7" name="Diagonal Stripe 8"/>
          <p:cNvSpPr/>
          <p:nvPr userDrawn="1"/>
        </p:nvSpPr>
        <p:spPr bwMode="gray">
          <a:xfrm rot="5400000">
            <a:off x="1524000" y="-1524000"/>
            <a:ext cx="6858000" cy="9906000"/>
          </a:xfrm>
          <a:prstGeom prst="diagStripe">
            <a:avLst>
              <a:gd name="adj" fmla="val 94076"/>
            </a:avLst>
          </a:prstGeom>
          <a:solidFill>
            <a:schemeClr val="tx2">
              <a:tint val="50000"/>
            </a:schemeClr>
          </a:solidFill>
          <a:ln w="12700">
            <a:solidFill>
              <a:schemeClr val="tx2">
                <a:tint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6A8FC94-4458-410D-9193-0825B742F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2631224"/>
            <a:ext cx="6765762" cy="69621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CH" dirty="0"/>
              <a:t>Schlussworte</a:t>
            </a:r>
            <a:br>
              <a:rPr lang="de-CH" dirty="0"/>
            </a:br>
            <a:r>
              <a:rPr lang="de-CH" dirty="0"/>
              <a:t>auf zwei Zeilen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D6708E-5B82-411D-9FF2-DBFA70C0FF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0001" y="3579313"/>
            <a:ext cx="6765762" cy="2292072"/>
          </a:xfrm>
        </p:spPr>
        <p:txBody>
          <a:bodyPr/>
          <a:lstStyle>
            <a:lvl1pPr marL="0" indent="0">
              <a:spcBef>
                <a:spcPts val="300"/>
              </a:spcBef>
              <a:spcAft>
                <a:spcPts val="0"/>
              </a:spcAft>
              <a:buFontTx/>
              <a:buNone/>
              <a:defRPr sz="1200"/>
            </a:lvl1pPr>
            <a:lvl2pPr marL="180612" indent="0">
              <a:spcBef>
                <a:spcPts val="300"/>
              </a:spcBef>
              <a:buFontTx/>
              <a:buNone/>
              <a:defRPr sz="1200"/>
            </a:lvl2pPr>
            <a:lvl3pPr marL="360000" indent="0">
              <a:spcBef>
                <a:spcPts val="300"/>
              </a:spcBef>
              <a:buFontTx/>
              <a:buNone/>
              <a:defRPr sz="1200"/>
            </a:lvl3pPr>
            <a:lvl4pPr marL="541337" indent="0">
              <a:spcBef>
                <a:spcPts val="300"/>
              </a:spcBef>
              <a:buFontTx/>
              <a:buNone/>
              <a:defRPr sz="1200"/>
            </a:lvl4pPr>
            <a:lvl5pPr marL="720725" indent="0">
              <a:spcBef>
                <a:spcPts val="300"/>
              </a:spcBef>
              <a:buFontTx/>
              <a:buNone/>
              <a:defRPr sz="1200"/>
            </a:lvl5pPr>
          </a:lstStyle>
          <a:p>
            <a:pPr lvl="0"/>
            <a:r>
              <a:rPr lang="de-CH" dirty="0"/>
              <a:t>Formatvorlagen des Textmasters bearbeiten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3C86F-CEAA-49DB-AA9E-0D5A72A3AB38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5665604" y="6291269"/>
            <a:ext cx="3881620" cy="3333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lvl="0" indent="0"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>
                <a:solidFill>
                  <a:schemeClr val="accent5"/>
                </a:solidFill>
              </a:defRPr>
            </a:lvl1pPr>
            <a:lvl2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None/>
              <a:defRPr b="1"/>
            </a:lvl2pPr>
            <a:lvl3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b="0">
                <a:solidFill>
                  <a:schemeClr val="accent5"/>
                </a:solidFill>
              </a:defRPr>
            </a:lvl3pPr>
            <a:lvl4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4pPr>
            <a:lvl5pPr marL="54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5pPr>
            <a:lvl6pPr marL="0" indent="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>
                <a:solidFill>
                  <a:schemeClr val="accent5"/>
                </a:solidFill>
              </a:defRPr>
            </a:lvl6pPr>
            <a:lvl7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</a:defRPr>
            </a:lvl7pPr>
            <a:lvl8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8pPr>
            <a:lvl9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9pPr>
          </a:lstStyle>
          <a:p>
            <a:pPr lvl="0"/>
            <a:endParaRPr lang="de-CH"/>
          </a:p>
        </p:txBody>
      </p:sp>
      <p:sp>
        <p:nvSpPr>
          <p:cNvPr id="9" name="Textplatzhalter 16">
            <a:extLst>
              <a:ext uri="{FF2B5EF4-FFF2-40B4-BE49-F238E27FC236}">
                <a16:creationId xmlns:a16="http://schemas.microsoft.com/office/drawing/2014/main" id="{385B34CA-3A6F-4B06-A683-0FF4030B1C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63" y="6276755"/>
            <a:ext cx="5305242" cy="253223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Web</a:t>
            </a:r>
          </a:p>
        </p:txBody>
      </p:sp>
      <p:sp>
        <p:nvSpPr>
          <p:cNvPr id="10" name="Textplatzhalter 16">
            <a:extLst>
              <a:ext uri="{FF2B5EF4-FFF2-40B4-BE49-F238E27FC236}">
                <a16:creationId xmlns:a16="http://schemas.microsoft.com/office/drawing/2014/main" id="{A362276F-3810-4B2E-84E9-BC10459FB6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001" y="6076615"/>
            <a:ext cx="5305242" cy="27047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Anschrift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03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V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C7D59B-3A6B-49EA-937A-F6428BFE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8455C0-A66C-4D98-B03E-40C126A0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E27C961-0A2E-4E0D-8024-60C4A2DC65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130400"/>
            <a:ext cx="6046413" cy="3935135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714375" algn="l"/>
              </a:tabLst>
              <a:defRPr/>
            </a:lvl1pPr>
            <a:lvl2pPr marL="180612" indent="0">
              <a:buFontTx/>
              <a:buNone/>
              <a:defRPr/>
            </a:lvl2pPr>
            <a:lvl3pPr marL="360000" indent="0">
              <a:buFontTx/>
              <a:buNone/>
              <a:defRPr/>
            </a:lvl3pPr>
            <a:lvl4pPr marL="541337" indent="0">
              <a:buFontTx/>
              <a:buNone/>
              <a:defRPr/>
            </a:lvl4pPr>
            <a:lvl5pPr marL="720725" indent="0">
              <a:buFontTx/>
              <a:buNone/>
              <a:defRPr/>
            </a:lvl5pPr>
          </a:lstStyle>
          <a:p>
            <a:pPr lvl="0"/>
            <a:r>
              <a:rPr lang="de-CH" dirty="0"/>
              <a:t>Formatvorlagen des Textmasters bearbeiten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C287F305-8C57-4E5B-958E-8C675E88A7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33310" y="1079500"/>
            <a:ext cx="2412000" cy="2525713"/>
          </a:xfrm>
          <a:solidFill>
            <a:schemeClr val="bg1">
              <a:lumMod val="95000"/>
            </a:schemeClr>
          </a:solidFill>
        </p:spPr>
        <p:txBody>
          <a:bodyPr bIns="540000"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de-CH"/>
              <a:t>Bild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392A81D-E88B-416F-B1E2-3E2CAEE9BB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33310" y="2740637"/>
            <a:ext cx="2412000" cy="864577"/>
          </a:xfrm>
          <a:solidFill>
            <a:schemeClr val="accent1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0" rIns="180000" bIns="180000" rtlCol="0" anchor="ctr" anchorCtr="0">
            <a:noAutofit/>
          </a:bodyPr>
          <a:lstStyle>
            <a:lvl1pPr marL="0" indent="0" algn="r">
              <a:spcAft>
                <a:spcPts val="0"/>
              </a:spcAft>
              <a:buFontTx/>
              <a:buNone/>
              <a:defRPr lang="de-DE" sz="1600" b="0" smtClean="0">
                <a:solidFill>
                  <a:schemeClr val="lt1"/>
                </a:solidFill>
              </a:defRPr>
            </a:lvl1pPr>
            <a:lvl2pPr marL="180612" indent="0" algn="r">
              <a:spcAft>
                <a:spcPts val="0"/>
              </a:spcAft>
              <a:buFontTx/>
              <a:buNone/>
              <a:defRPr lang="de-DE" sz="1600" b="0" smtClean="0">
                <a:solidFill>
                  <a:schemeClr val="lt1"/>
                </a:solidFill>
              </a:defRPr>
            </a:lvl2pPr>
            <a:lvl3pPr>
              <a:defRPr lang="de-DE" sz="1800" smtClean="0">
                <a:solidFill>
                  <a:schemeClr val="lt1"/>
                </a:solidFill>
              </a:defRPr>
            </a:lvl3pPr>
            <a:lvl4pPr>
              <a:defRPr lang="de-DE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lvl="0" algn="r" defTabSz="457200"/>
            <a:r>
              <a:rPr lang="de-CH" dirty="0"/>
              <a:t>Vorname Name (16pt)</a:t>
            </a:r>
            <a:br>
              <a:rPr lang="de-CH" dirty="0"/>
            </a:br>
            <a:r>
              <a:rPr lang="de-CH" dirty="0"/>
              <a:t>Funktion (12pt)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2F116C4F-F4B4-46AD-9AF4-6B8F237E63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363" y="5733484"/>
            <a:ext cx="2736000" cy="461665"/>
          </a:xfrm>
        </p:spPr>
        <p:txBody>
          <a:bodyPr anchor="b" anchorCtr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de-CH" dirty="0"/>
              <a:t>Formatvorlagen des Textmasters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754FAEC5-56E8-46C9-9100-3D0931B2B8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13138" y="5733484"/>
            <a:ext cx="2916000" cy="461665"/>
          </a:xfrm>
        </p:spPr>
        <p:txBody>
          <a:bodyPr anchor="b" anchorCtr="0">
            <a:sp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1pPr>
          </a:lstStyle>
          <a:p>
            <a:pPr lvl="0"/>
            <a:r>
              <a:rPr lang="de-CH" dirty="0"/>
              <a:t>Formatvorlagen des Textmasters bearbeiten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2C911-F981-41B8-83EF-DB877DFED0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32" y="3605213"/>
            <a:ext cx="3145678" cy="1744997"/>
          </a:xfrm>
        </p:spPr>
        <p:txBody>
          <a:bodyPr tIns="180000" rIns="180000" bIns="180000"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200"/>
            </a:lvl1pPr>
            <a:lvl2pPr marL="180612" indent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2pPr>
            <a:lvl3pPr marL="360000" indent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3pPr>
            <a:lvl4pPr marL="541337" indent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4pPr>
            <a:lvl5pPr marL="720725" indent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/>
            </a:lvl5pPr>
          </a:lstStyle>
          <a:p>
            <a:pPr lvl="0"/>
            <a:r>
              <a:rPr lang="de-CH" dirty="0"/>
              <a:t>Formatvorlagen des Textmasters bearbeiten</a:t>
            </a:r>
          </a:p>
        </p:txBody>
      </p:sp>
      <p:sp>
        <p:nvSpPr>
          <p:cNvPr id="10" name="Rechteck 9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0947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der Präsentation ohne Bild" preserve="1" userDrawn="1">
  <p:cSld name="Titel der Präsentation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 bwMode="gray">
          <a:xfrm>
            <a:off x="0" y="6271014"/>
            <a:ext cx="9906000" cy="586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accent5"/>
              </a:solidFill>
            </a:endParaRPr>
          </a:p>
        </p:txBody>
      </p:sp>
      <p:sp>
        <p:nvSpPr>
          <p:cNvPr id="8" name="Diagonal Stripe 7"/>
          <p:cNvSpPr/>
          <p:nvPr userDrawn="1"/>
        </p:nvSpPr>
        <p:spPr bwMode="gray">
          <a:xfrm rot="16200000">
            <a:off x="1524000" y="-1524000"/>
            <a:ext cx="6858001" cy="9906001"/>
          </a:xfrm>
          <a:prstGeom prst="diagStripe">
            <a:avLst>
              <a:gd name="adj" fmla="val 93779"/>
            </a:avLst>
          </a:prstGeom>
          <a:solidFill>
            <a:schemeClr val="tx2">
              <a:tint val="50000"/>
            </a:schemeClr>
          </a:solidFill>
          <a:ln w="12700">
            <a:solidFill>
              <a:schemeClr val="tx2">
                <a:tint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>
              <a:solidFill>
                <a:schemeClr val="bg2"/>
              </a:solidFill>
            </a:endParaRPr>
          </a:p>
        </p:txBody>
      </p:sp>
      <p:sp>
        <p:nvSpPr>
          <p:cNvPr id="7" name="Diagonal Stripe 8"/>
          <p:cNvSpPr/>
          <p:nvPr userDrawn="1"/>
        </p:nvSpPr>
        <p:spPr bwMode="gray">
          <a:xfrm rot="5400000">
            <a:off x="1524000" y="-1524000"/>
            <a:ext cx="6858000" cy="9906000"/>
          </a:xfrm>
          <a:prstGeom prst="diagStripe">
            <a:avLst>
              <a:gd name="adj" fmla="val 94076"/>
            </a:avLst>
          </a:prstGeom>
          <a:solidFill>
            <a:schemeClr val="tx2">
              <a:tint val="50000"/>
            </a:schemeClr>
          </a:solidFill>
          <a:ln w="12700">
            <a:solidFill>
              <a:schemeClr val="tx2">
                <a:tint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>
              <a:ln w="28575"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6A8FC94-4458-410D-9193-0825B742F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2631224"/>
            <a:ext cx="6765762" cy="696218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CH" dirty="0"/>
              <a:t>Präsentationstitel </a:t>
            </a:r>
            <a:br>
              <a:rPr lang="de-CH" dirty="0"/>
            </a:br>
            <a:r>
              <a:rPr lang="de-CH" dirty="0"/>
              <a:t>auf zwei Zeilen</a:t>
            </a:r>
          </a:p>
        </p:txBody>
      </p:sp>
      <p:sp>
        <p:nvSpPr>
          <p:cNvPr id="12" name="Textplatzhalter 16">
            <a:extLst>
              <a:ext uri="{FF2B5EF4-FFF2-40B4-BE49-F238E27FC236}">
                <a16:creationId xmlns:a16="http://schemas.microsoft.com/office/drawing/2014/main" id="{1EBD0D5E-695F-4FE6-BD12-198D391DF8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1" y="3579313"/>
            <a:ext cx="6765762" cy="54095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Kunde / Untertitel / Informationen auf maximal zwei Zeilen</a:t>
            </a:r>
          </a:p>
        </p:txBody>
      </p:sp>
      <p:sp>
        <p:nvSpPr>
          <p:cNvPr id="18" name="Textplatzhalter 16">
            <a:extLst>
              <a:ext uri="{FF2B5EF4-FFF2-40B4-BE49-F238E27FC236}">
                <a16:creationId xmlns:a16="http://schemas.microsoft.com/office/drawing/2014/main" id="{381161AE-AFA9-46B0-8D41-49340E8C7D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001" y="6076615"/>
            <a:ext cx="5305242" cy="27047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855B18-51FF-4C80-B6E6-D4AD6734C19E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>
          <a:xfrm>
            <a:off x="5665604" y="6291269"/>
            <a:ext cx="3881620" cy="3333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lvl="0" indent="0" algn="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800">
                <a:solidFill>
                  <a:schemeClr val="accent5"/>
                </a:solidFill>
              </a:defRPr>
            </a:lvl1pPr>
            <a:lvl2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None/>
              <a:defRPr b="1"/>
            </a:lvl2pPr>
            <a:lvl3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b="0">
                <a:solidFill>
                  <a:schemeClr val="accent5"/>
                </a:solidFill>
              </a:defRPr>
            </a:lvl3pPr>
            <a:lvl4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4pPr>
            <a:lvl5pPr marL="54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5pPr>
            <a:lvl6pPr marL="0" indent="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>
                <a:solidFill>
                  <a:schemeClr val="accent5"/>
                </a:solidFill>
              </a:defRPr>
            </a:lvl6pPr>
            <a:lvl7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</a:defRPr>
            </a:lvl7pPr>
            <a:lvl8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8pPr>
            <a:lvl9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9pPr>
          </a:lstStyle>
          <a:p>
            <a:pPr lvl="0"/>
            <a:endParaRPr lang="de-CH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2"/>
          </p:nvPr>
        </p:nvSpPr>
        <p:spPr>
          <a:xfrm>
            <a:off x="360363" y="6276755"/>
            <a:ext cx="5305242" cy="253223"/>
          </a:xfrm>
        </p:spPr>
        <p:txBody>
          <a:bodyPr anchor="b" anchorCtr="0"/>
          <a:lstStyle>
            <a:lvl1pPr>
              <a:lnSpc>
                <a:spcPct val="110000"/>
              </a:lnSpc>
              <a:defRPr sz="1200"/>
            </a:lvl1pPr>
          </a:lstStyle>
          <a:p>
            <a:pPr algn="l"/>
            <a:r>
              <a:rPr lang="de-CH"/>
              <a:t>Ort und Datum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20151" y="0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718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360001" y="1079392"/>
            <a:ext cx="6765763" cy="35969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CH" dirty="0" err="1"/>
              <a:t>Agendatitel</a:t>
            </a:r>
            <a:r>
              <a:rPr lang="de-CH" dirty="0"/>
              <a:t> durch Klicken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F51DA45-9FD0-4B23-97B3-D7636C180E7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de-CH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D555B3-0E4D-46CA-9E13-4F6EDAF0E1D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Inhaltsplatzhalter 17"/>
          <p:cNvSpPr>
            <a:spLocks noGrp="1"/>
          </p:cNvSpPr>
          <p:nvPr>
            <p:ph sz="quarter" idx="17" hasCustomPrompt="1"/>
          </p:nvPr>
        </p:nvSpPr>
        <p:spPr>
          <a:xfrm>
            <a:off x="360002" y="1798781"/>
            <a:ext cx="5545498" cy="4339217"/>
          </a:xfrm>
        </p:spPr>
        <p:txBody>
          <a:bodyPr numCol="1"/>
          <a:lstStyle>
            <a:lvl1pPr marL="180000" indent="-1800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 err="1"/>
              <a:t>Agendapunkt</a:t>
            </a:r>
            <a:r>
              <a:rPr lang="de-CH" dirty="0"/>
              <a:t> 1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588806" y="1798780"/>
            <a:ext cx="536957" cy="4339218"/>
          </a:xfrm>
        </p:spPr>
        <p:txBody>
          <a:bodyPr/>
          <a:lstStyle>
            <a:lvl1pPr marL="0" indent="0" algn="r">
              <a:spcBef>
                <a:spcPts val="600"/>
              </a:spcBef>
              <a:spcAft>
                <a:spcPts val="600"/>
              </a:spcAft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CH" dirty="0"/>
              <a:t>Seitenzahl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0151" y="0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3953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mit Bild" preserve="1" userDrawn="1">
  <p:cSld name="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360001" y="1079392"/>
            <a:ext cx="6765763" cy="359693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CH" dirty="0" err="1"/>
              <a:t>Agendatitel</a:t>
            </a:r>
            <a:r>
              <a:rPr lang="de-CH" dirty="0"/>
              <a:t> durch Klicken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2F51DA45-9FD0-4B23-97B3-D7636C180E7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de-CH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9D555B3-0E4D-46CA-9E13-4F6EDAF0E1D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Inhaltsplatzhalter 17"/>
          <p:cNvSpPr>
            <a:spLocks noGrp="1"/>
          </p:cNvSpPr>
          <p:nvPr>
            <p:ph sz="quarter" idx="17"/>
          </p:nvPr>
        </p:nvSpPr>
        <p:spPr>
          <a:xfrm>
            <a:off x="360002" y="1798781"/>
            <a:ext cx="4412999" cy="4339217"/>
          </a:xfrm>
        </p:spPr>
        <p:txBody>
          <a:bodyPr numCol="1"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CH" dirty="0"/>
              <a:t>Formatvorlagen des Textmasters bearbeiten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5132999" y="1798780"/>
            <a:ext cx="4412998" cy="39779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CH"/>
              <a:t>Wählen Sie im Homburger Menü unter Bilder ein Bild aus.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B93E228-705D-405D-8422-FE83949DD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32999" y="6138863"/>
            <a:ext cx="4412998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93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ischentitel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83C338-A808-41A8-A337-0B19B79165A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3D7E89-2F3A-46F3-A872-37D4DA36EB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B4C6164-21DA-439C-835A-F1BE6812A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2631224"/>
            <a:ext cx="6765762" cy="696218"/>
          </a:xfrm>
        </p:spPr>
        <p:txBody>
          <a:bodyPr anchor="b"/>
          <a:lstStyle>
            <a:lvl1pPr>
              <a:defRPr/>
            </a:lvl1pPr>
          </a:lstStyle>
          <a:p>
            <a:r>
              <a:rPr lang="de-CH" dirty="0"/>
              <a:t>Präsentationstitel </a:t>
            </a:r>
            <a:br>
              <a:rPr lang="de-CH" dirty="0"/>
            </a:br>
            <a:r>
              <a:rPr lang="de-CH" dirty="0"/>
              <a:t>auf zwei Zeilen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343F4-0502-4DDD-BD7C-15364DC38C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0001" y="3581773"/>
            <a:ext cx="6765762" cy="1735138"/>
          </a:xfrm>
        </p:spPr>
        <p:txBody>
          <a:bodyPr/>
          <a:lstStyle/>
          <a:p>
            <a:pPr lvl="0"/>
            <a:r>
              <a:rPr lang="de-CH" dirty="0"/>
              <a:t>Formatvorlagen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37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0001" y="6138863"/>
            <a:ext cx="9185997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DFD874C-CAF3-4ED8-B30A-2C1CD24DEC7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24E071-6DCB-49D8-96BB-4F76A62343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Rechteck 6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6712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1-1" preserve="1" userDrawn="1">
  <p:cSld name="Inhalt 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18" name="Inhaltsplatzhalter 17"/>
          <p:cNvSpPr>
            <a:spLocks noGrp="1"/>
          </p:cNvSpPr>
          <p:nvPr>
            <p:ph sz="quarter" idx="17"/>
          </p:nvPr>
        </p:nvSpPr>
        <p:spPr>
          <a:xfrm>
            <a:off x="360001" y="1798781"/>
            <a:ext cx="7612426" cy="4339217"/>
          </a:xfrm>
        </p:spPr>
        <p:txBody>
          <a:bodyPr/>
          <a:lstStyle/>
          <a:p>
            <a:pPr lvl="0"/>
            <a:r>
              <a:rPr lang="de-CH" dirty="0"/>
              <a:t>Formatvorlagen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DCA642E-DDD4-4F18-BB90-10451EA0C5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22F03C-F432-4050-8C33-FAE6D42FCD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9778F561-DE23-449E-B4B1-964225106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1" y="6138863"/>
            <a:ext cx="7612426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300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1-2" preserve="1" userDrawn="1">
  <p:cSld name="Inhalt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18" name="Inhaltsplatzhalter 17"/>
          <p:cNvSpPr>
            <a:spLocks noGrp="1"/>
          </p:cNvSpPr>
          <p:nvPr>
            <p:ph sz="quarter" idx="17"/>
          </p:nvPr>
        </p:nvSpPr>
        <p:spPr>
          <a:xfrm>
            <a:off x="360001" y="1798781"/>
            <a:ext cx="4412999" cy="4339217"/>
          </a:xfrm>
        </p:spPr>
        <p:txBody>
          <a:bodyPr/>
          <a:lstStyle/>
          <a:p>
            <a:pPr lvl="0"/>
            <a:r>
              <a:rPr lang="de-CH" dirty="0"/>
              <a:t>Formatvorlagen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9"/>
          </p:nvPr>
        </p:nvSpPr>
        <p:spPr>
          <a:xfrm>
            <a:off x="5133000" y="1798780"/>
            <a:ext cx="4412998" cy="4339217"/>
          </a:xfrm>
        </p:spPr>
        <p:txBody>
          <a:bodyPr/>
          <a:lstStyle/>
          <a:p>
            <a:pPr lvl="0"/>
            <a:r>
              <a:rPr lang="de-CH" dirty="0"/>
              <a:t>Formatvorlagen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994576-05C2-496B-B418-44566906BFD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15A6F9-AA6D-4B4D-9707-B0BFC0368EB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887FC28-2EE6-4A28-8D75-E2C185E9FB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2" y="6138863"/>
            <a:ext cx="4413612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B93E228-705D-405D-8422-FE83949DD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33613" y="6138863"/>
            <a:ext cx="4413612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9467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und Bild 1-2" preserve="1" userDrawn="1">
  <p:cSld name="Inhalt und Bild 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1994576-05C2-496B-B418-44566906BFD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15A6F9-AA6D-4B4D-9707-B0BFC0368EB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887FC28-2EE6-4A28-8D75-E2C185E9FB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2" y="6138863"/>
            <a:ext cx="4413612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6B93E228-705D-405D-8422-FE83949DD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33613" y="6138863"/>
            <a:ext cx="4413612" cy="247770"/>
          </a:xfrm>
        </p:spPr>
        <p:txBody>
          <a:bodyPr tIns="36000"/>
          <a:lstStyle>
            <a:lvl1pPr marL="0" indent="0">
              <a:buFontTx/>
              <a:buNone/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Quellenangabe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5133000" y="1798780"/>
            <a:ext cx="4412998" cy="43392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/>
              <a:t>Bild durch Klicken auf Symbol hinzufügen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6"/>
          </p:nvPr>
        </p:nvSpPr>
        <p:spPr>
          <a:xfrm>
            <a:off x="360001" y="1798781"/>
            <a:ext cx="4412999" cy="4339217"/>
          </a:xfrm>
        </p:spPr>
        <p:txBody>
          <a:bodyPr/>
          <a:lstStyle/>
          <a:p>
            <a:pPr lvl="0"/>
            <a:r>
              <a:rPr lang="de-CH" dirty="0"/>
              <a:t>Formatvorlagen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0155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1" y="1079392"/>
            <a:ext cx="6765763" cy="35969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798781"/>
            <a:ext cx="7612425" cy="43392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Formatvorlagen des Textmasters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1643" y="6375163"/>
            <a:ext cx="1387928" cy="1703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9571" y="6375163"/>
            <a:ext cx="456428" cy="1703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17ED0AB4-B4C1-4B19-B342-EFEE5B63185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775C9-269E-4914-A998-8E9DE7A691E4}"/>
              </a:ext>
            </a:extLst>
          </p:cNvPr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60000" y="6375163"/>
            <a:ext cx="7341642" cy="17030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>
              <a:defRPr sz="800">
                <a:solidFill>
                  <a:schemeClr val="accent5"/>
                </a:solidFill>
              </a:defRPr>
            </a:lvl1pPr>
            <a:lvl2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chemeClr val="tx2"/>
              </a:buClr>
              <a:buFont typeface="Wingdings" panose="05000000000000000000" pitchFamily="2" charset="2"/>
              <a:buNone/>
              <a:defRPr b="1"/>
            </a:lvl2pPr>
            <a:lvl3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b="0">
                <a:solidFill>
                  <a:schemeClr val="accent5"/>
                </a:solidFill>
              </a:defRPr>
            </a:lvl3pPr>
            <a:lvl4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4pPr>
            <a:lvl5pPr marL="54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accent5"/>
                </a:solidFill>
              </a:defRPr>
            </a:lvl5pPr>
            <a:lvl6pPr marL="0" indent="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>
                <a:solidFill>
                  <a:schemeClr val="accent5"/>
                </a:solidFill>
              </a:defRPr>
            </a:lvl6pPr>
            <a:lvl7pPr marL="0" indent="0" defTabSz="9144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b="1">
                <a:solidFill>
                  <a:schemeClr val="accent1"/>
                </a:solidFill>
              </a:defRPr>
            </a:lvl7pPr>
            <a:lvl8pPr marL="18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8pPr>
            <a:lvl9pPr marL="360000" indent="-180000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>
                <a:solidFill>
                  <a:schemeClr val="accent5"/>
                </a:solidFill>
              </a:defRPr>
            </a:lvl9pPr>
          </a:lstStyle>
          <a:p>
            <a:pPr lvl="0"/>
            <a:endParaRPr lang="de-CH"/>
          </a:p>
        </p:txBody>
      </p:sp>
      <p:sp>
        <p:nvSpPr>
          <p:cNvPr id="9" name="Rechteck 8"/>
          <p:cNvSpPr/>
          <p:nvPr userDrawn="1"/>
        </p:nvSpPr>
        <p:spPr>
          <a:xfrm>
            <a:off x="7339498" y="233082"/>
            <a:ext cx="2297561" cy="55581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CH" sz="140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727621" y="-20731"/>
            <a:ext cx="723900" cy="16192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763" y="359389"/>
            <a:ext cx="206023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4" r:id="rId3"/>
    <p:sldLayoutId id="2147483679" r:id="rId4"/>
    <p:sldLayoutId id="2147483666" r:id="rId5"/>
    <p:sldLayoutId id="2147483668" r:id="rId6"/>
    <p:sldLayoutId id="2147483661" r:id="rId7"/>
    <p:sldLayoutId id="2147483667" r:id="rId8"/>
    <p:sldLayoutId id="2147483680" r:id="rId9"/>
    <p:sldLayoutId id="2147483671" r:id="rId10"/>
    <p:sldLayoutId id="2147483677" r:id="rId11"/>
    <p:sldLayoutId id="214748367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600" b="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600" b="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Wingdings" panose="05000000000000000000" pitchFamily="2" charset="2"/>
        <a:buNone/>
        <a:defRPr sz="1400" kern="1200">
          <a:solidFill>
            <a:schemeClr val="accent5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300"/>
        </a:spcAft>
        <a:buFont typeface="Wingdings" panose="05000000000000000000" pitchFamily="2" charset="2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accent5"/>
          </a:solidFill>
          <a:latin typeface="+mn-lt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5"/>
        </a:buClr>
        <a:buFont typeface="Wingdings" panose="05000000000000000000" pitchFamily="2" charset="2"/>
        <a:buChar char="§"/>
        <a:defRPr sz="1400" kern="1200">
          <a:solidFill>
            <a:schemeClr val="accent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27" userDrawn="1">
          <p15:clr>
            <a:srgbClr val="F26B43"/>
          </p15:clr>
        </p15:guide>
        <p15:guide id="6" pos="6014" userDrawn="1">
          <p15:clr>
            <a:srgbClr val="F26B43"/>
          </p15:clr>
        </p15:guide>
        <p15:guide id="7" orient="horz" pos="908" userDrawn="1">
          <p15:clr>
            <a:srgbClr val="F26B43"/>
          </p15:clr>
        </p15:guide>
        <p15:guide id="8" orient="horz" pos="680" userDrawn="1">
          <p15:clr>
            <a:srgbClr val="F26B43"/>
          </p15:clr>
        </p15:guide>
        <p15:guide id="11" orient="horz" pos="3867" userDrawn="1">
          <p15:clr>
            <a:srgbClr val="F26B43"/>
          </p15:clr>
        </p15:guide>
        <p15:guide id="12" orient="horz" pos="1133" userDrawn="1">
          <p15:clr>
            <a:srgbClr val="F26B43"/>
          </p15:clr>
        </p15:guide>
        <p15:guide id="13" orient="horz" pos="4091" userDrawn="1">
          <p15:clr>
            <a:srgbClr val="F26B43"/>
          </p15:clr>
        </p15:guide>
        <p15:guide id="14" pos="502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hyperlink" Target="mailto:joel.moret@besonet.ch" TargetMode="External"/><Relationship Id="rId4" Type="http://schemas.openxmlformats.org/officeDocument/2006/relationships/hyperlink" Target="mailto:patricbraun85@gmail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Berufsmöglichkeiten von Jurist*innen mit Schwerpunkt auf Anwaltstätigkeit </a:t>
            </a:r>
            <a:br>
              <a:rPr lang="de-CH" dirty="0"/>
            </a:b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360002" y="4679893"/>
            <a:ext cx="5305242" cy="540951"/>
          </a:xfrm>
        </p:spPr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Im Rahmen der juristischen Seminare der Studentenverbindung Concordia Bern 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360000" y="5507719"/>
            <a:ext cx="5789787" cy="839372"/>
          </a:xfrm>
        </p:spPr>
        <p:txBody>
          <a:bodyPr/>
          <a:lstStyle/>
          <a:p>
            <a:r>
              <a:rPr lang="de-CH" dirty="0"/>
              <a:t>Reto Ferrari-Visca v/o ENZO, Homburger AG</a:t>
            </a:r>
          </a:p>
        </p:txBody>
      </p:sp>
      <p:pic>
        <p:nvPicPr>
          <p:cNvPr id="7" name="Bildplatzhalter 6"/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 b="3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23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Übersicht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«Klassiker» </a:t>
            </a:r>
          </a:p>
          <a:p>
            <a:r>
              <a:rPr lang="de-CH" sz="1400" dirty="0" err="1"/>
              <a:t>Rechtsanwält</a:t>
            </a:r>
            <a:r>
              <a:rPr lang="de-CH" sz="1400" dirty="0"/>
              <a:t>*innen</a:t>
            </a:r>
          </a:p>
          <a:p>
            <a:r>
              <a:rPr lang="de-CH" sz="1400" dirty="0"/>
              <a:t>Notar*innen</a:t>
            </a:r>
          </a:p>
          <a:p>
            <a:pPr marL="0" indent="0">
              <a:buNone/>
            </a:pPr>
            <a:endParaRPr lang="de-CH" sz="1400" dirty="0"/>
          </a:p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Öffentliche Verwaltung</a:t>
            </a:r>
          </a:p>
          <a:p>
            <a:r>
              <a:rPr lang="de-CH" sz="1400" dirty="0">
                <a:sym typeface="Wingdings" panose="05000000000000000000" pitchFamily="2" charset="2"/>
              </a:rPr>
              <a:t>Richter*innen</a:t>
            </a:r>
          </a:p>
          <a:p>
            <a:r>
              <a:rPr lang="de-CH" sz="1400" dirty="0">
                <a:sym typeface="Wingdings" panose="05000000000000000000" pitchFamily="2" charset="2"/>
              </a:rPr>
              <a:t>Gerichtsschreiber*innen </a:t>
            </a:r>
          </a:p>
          <a:p>
            <a:r>
              <a:rPr lang="de-CH" sz="1400" dirty="0" err="1">
                <a:sym typeface="Wingdings" panose="05000000000000000000" pitchFamily="2" charset="2"/>
              </a:rPr>
              <a:t>Staatsanwält</a:t>
            </a:r>
            <a:r>
              <a:rPr lang="de-CH" sz="1400" dirty="0"/>
              <a:t>*innen</a:t>
            </a:r>
          </a:p>
          <a:p>
            <a:r>
              <a:rPr lang="de-CH" sz="1400" dirty="0">
                <a:sym typeface="Wingdings" panose="05000000000000000000" pitchFamily="2" charset="2"/>
              </a:rPr>
              <a:t>Verwaltungsjurist*innen </a:t>
            </a:r>
          </a:p>
          <a:p>
            <a:r>
              <a:rPr lang="de-CH" sz="1400" dirty="0">
                <a:sym typeface="Wingdings" panose="05000000000000000000" pitchFamily="2" charset="2"/>
              </a:rPr>
              <a:t>Diplomatischer Dienst </a:t>
            </a:r>
          </a:p>
          <a:p>
            <a:r>
              <a:rPr lang="de-CH" sz="1400" dirty="0">
                <a:sym typeface="Wingdings" panose="05000000000000000000" pitchFamily="2" charset="2"/>
              </a:rPr>
              <a:t>Wis­sen­schaft­li­che For­schung an der Uni­ver­si­tät</a:t>
            </a:r>
          </a:p>
          <a:p>
            <a:pPr lvl="1"/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Unternehmen</a:t>
            </a:r>
          </a:p>
          <a:p>
            <a:r>
              <a:rPr lang="de-CH" sz="1400" dirty="0"/>
              <a:t>Unternehmens</a:t>
            </a:r>
            <a:r>
              <a:rPr lang="de-CH" sz="1400" dirty="0">
                <a:sym typeface="Wingdings" panose="05000000000000000000" pitchFamily="2" charset="2"/>
              </a:rPr>
              <a:t>jurist*innen</a:t>
            </a:r>
          </a:p>
          <a:p>
            <a:r>
              <a:rPr lang="de-CH" sz="1400" dirty="0"/>
              <a:t>Com­p­li­an­ce Of­fi­cer</a:t>
            </a:r>
          </a:p>
          <a:p>
            <a:r>
              <a:rPr lang="de-CH" sz="1400" dirty="0"/>
              <a:t>Datenschutzbeauftragte</a:t>
            </a:r>
          </a:p>
          <a:p>
            <a:r>
              <a:rPr lang="de-CH" sz="1400" dirty="0"/>
              <a:t>Personalleitung (Human Resources) </a:t>
            </a:r>
          </a:p>
          <a:p>
            <a:r>
              <a:rPr lang="de-CH" sz="1400" dirty="0">
                <a:sym typeface="Wingdings" panose="05000000000000000000" pitchFamily="2" charset="2"/>
              </a:rPr>
              <a:t>Jurist*innen bei Verbänden und Handelskammern</a:t>
            </a:r>
          </a:p>
          <a:p>
            <a:r>
              <a:rPr lang="de-CH" sz="1400" dirty="0">
                <a:sym typeface="Wingdings" panose="05000000000000000000" pitchFamily="2" charset="2"/>
              </a:rPr>
              <a:t>Jurist*innen bei NGOs </a:t>
            </a:r>
          </a:p>
          <a:p>
            <a:pPr marL="0" indent="0">
              <a:buNone/>
            </a:pPr>
            <a:endParaRPr lang="de-CH" sz="1400" dirty="0"/>
          </a:p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Politik </a:t>
            </a:r>
          </a:p>
          <a:p>
            <a:r>
              <a:rPr lang="de-CH" sz="1400" dirty="0"/>
              <a:t>Exekutive (Bundesrat, Regierungsrat, Gemeinderat, Regierungsstatthalteramt)</a:t>
            </a:r>
          </a:p>
          <a:p>
            <a:r>
              <a:rPr lang="de-CH" sz="1400" dirty="0">
                <a:sym typeface="Wingdings" panose="05000000000000000000" pitchFamily="2" charset="2"/>
              </a:rPr>
              <a:t>Legislative (Parlament) </a:t>
            </a:r>
          </a:p>
          <a:p>
            <a:endParaRPr lang="de-CH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10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3054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«Klassiker»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Rechtsanwält*innen</a:t>
            </a:r>
          </a:p>
          <a:p>
            <a:r>
              <a:rPr lang="de-CH" sz="1400" dirty="0">
                <a:sym typeface="Wingdings" panose="05000000000000000000" pitchFamily="2" charset="2"/>
              </a:rPr>
              <a:t>Master und Anwaltspatent </a:t>
            </a:r>
          </a:p>
          <a:p>
            <a:r>
              <a:rPr lang="de-CH" sz="1400" dirty="0">
                <a:sym typeface="Wingdings" panose="05000000000000000000" pitchFamily="2" charset="2"/>
              </a:rPr>
              <a:t>Schweizweite Zulassung </a:t>
            </a:r>
          </a:p>
          <a:p>
            <a:r>
              <a:rPr lang="de-CH" sz="1400" dirty="0">
                <a:sym typeface="Wingdings" panose="05000000000000000000" pitchFamily="2" charset="2"/>
              </a:rPr>
              <a:t>Vielfältige Aufgabenbereiche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Rechtsberatung im Zivil-, Straf-, Verwaltungs- und Wirtschaftsrecht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Vertretung von Mandaten vor Gericht und Behörden 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Vergleichsverhandlungen und -gespräche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Erstellung von Gutachten 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Externe Rechtsdienste für </a:t>
            </a:r>
            <a:r>
              <a:rPr lang="de-CH" sz="1400" dirty="0" err="1">
                <a:sym typeface="Wingdings" panose="05000000000000000000" pitchFamily="2" charset="2"/>
              </a:rPr>
              <a:t>KMUs</a:t>
            </a:r>
            <a:endParaRPr lang="de-CH" sz="1400" dirty="0">
              <a:sym typeface="Wingdings" panose="05000000000000000000" pitchFamily="2" charset="2"/>
            </a:endParaRP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Übernahme von Verwaltungsratsmandaten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Übernahme von Verbandsekretariate 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Tätigkeit als Schiedsrichter </a:t>
            </a:r>
          </a:p>
          <a:p>
            <a:pPr lvl="1"/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Notar*innen</a:t>
            </a:r>
          </a:p>
          <a:p>
            <a:r>
              <a:rPr lang="de-CH" sz="1400" dirty="0"/>
              <a:t>Master oder Notariatsausbildung und Notariatspatent </a:t>
            </a:r>
          </a:p>
          <a:p>
            <a:r>
              <a:rPr lang="de-CH" sz="1400" dirty="0"/>
              <a:t>Kantonale Unterschiede </a:t>
            </a:r>
          </a:p>
          <a:p>
            <a:pPr lvl="1"/>
            <a:r>
              <a:rPr lang="de-CH" sz="1400" dirty="0"/>
              <a:t>Reines Amtsnotariat: SH, ZH</a:t>
            </a:r>
          </a:p>
          <a:p>
            <a:pPr lvl="1"/>
            <a:r>
              <a:rPr lang="de-CH" sz="1400" dirty="0"/>
              <a:t>Freiberufliches Notariat: </a:t>
            </a:r>
            <a:r>
              <a:rPr lang="sv-SE" sz="1400" dirty="0"/>
              <a:t>AG, BE, BS, FR, GE, NE, JU, TI, UR, VD, VS</a:t>
            </a:r>
            <a:endParaRPr lang="de-CH" sz="1400" dirty="0"/>
          </a:p>
          <a:p>
            <a:pPr lvl="1"/>
            <a:r>
              <a:rPr lang="de-CH" sz="1400" dirty="0"/>
              <a:t>Mischformen: AI, AR, BL, GL, GR, LU, NW, OW, SG, SO, SZ, TG, ZG</a:t>
            </a:r>
          </a:p>
          <a:p>
            <a:r>
              <a:rPr lang="de-CH" sz="1400" dirty="0"/>
              <a:t>Öffentliche Beurkundung u.a. von: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Grundstückgeschäfte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Ehe- und Erbverträge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Gründung von Handelsgesellschaften und Genossenschaften</a:t>
            </a:r>
          </a:p>
          <a:p>
            <a:r>
              <a:rPr lang="de-CH" sz="1400" dirty="0">
                <a:sym typeface="Wingdings" panose="05000000000000000000" pitchFamily="2" charset="2"/>
              </a:rPr>
              <a:t>Beglaubigung von Unterschriften</a:t>
            </a:r>
          </a:p>
          <a:p>
            <a:endParaRPr lang="de-CH" sz="1400" dirty="0"/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11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9244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Öffentliche Verwaltung 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Richter*innen</a:t>
            </a:r>
          </a:p>
          <a:p>
            <a:r>
              <a:rPr lang="de-CH" sz="1400" dirty="0"/>
              <a:t>In der Regel Master und Anwalts-/Notariatspatent </a:t>
            </a:r>
          </a:p>
          <a:p>
            <a:r>
              <a:rPr lang="de-CH" sz="1400" dirty="0"/>
              <a:t>Wahl durch Volk oder Parlament </a:t>
            </a:r>
          </a:p>
          <a:p>
            <a:r>
              <a:rPr lang="de-CH" sz="1400" dirty="0"/>
              <a:t>Aufgaben</a:t>
            </a:r>
          </a:p>
          <a:p>
            <a:pPr lvl="1"/>
            <a:r>
              <a:rPr lang="de-CH" sz="1400" dirty="0"/>
              <a:t>Erlass vorsorglicher Massnahmen</a:t>
            </a:r>
          </a:p>
          <a:p>
            <a:pPr lvl="1"/>
            <a:r>
              <a:rPr lang="de-CH" sz="1400" dirty="0"/>
              <a:t>Fällung von Entscheiden und Urteile </a:t>
            </a:r>
          </a:p>
          <a:p>
            <a:r>
              <a:rPr lang="de-CH" sz="1400" dirty="0"/>
              <a:t>Arten von Gerichte</a:t>
            </a:r>
          </a:p>
          <a:p>
            <a:pPr lvl="1"/>
            <a:r>
              <a:rPr lang="de-CH" sz="1400" dirty="0"/>
              <a:t>Bezirks- und Regionalgerichte (1. Instanz)</a:t>
            </a:r>
          </a:p>
          <a:p>
            <a:pPr lvl="1"/>
            <a:r>
              <a:rPr lang="de-CH" sz="1400" dirty="0"/>
              <a:t>Obergerichte (2. Instanz) </a:t>
            </a:r>
          </a:p>
          <a:p>
            <a:pPr lvl="1"/>
            <a:r>
              <a:rPr lang="de-CH" sz="1400" dirty="0"/>
              <a:t>Verwaltungsgericht (2. Instanz) </a:t>
            </a:r>
          </a:p>
          <a:p>
            <a:pPr lvl="1"/>
            <a:r>
              <a:rPr lang="de-CH" sz="1400" dirty="0"/>
              <a:t>Handelsgerichte (in AG, BE, SG, ZH)</a:t>
            </a:r>
          </a:p>
          <a:p>
            <a:pPr lvl="1"/>
            <a:r>
              <a:rPr lang="de-CH" sz="1400" dirty="0"/>
              <a:t>Bundesgericht </a:t>
            </a:r>
          </a:p>
          <a:p>
            <a:pPr marL="270000" lvl="1" indent="0">
              <a:buNone/>
            </a:pPr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Staatsanwält*innen</a:t>
            </a:r>
          </a:p>
          <a:p>
            <a:r>
              <a:rPr lang="de-CH" sz="1400" dirty="0"/>
              <a:t>In der Regel Master und Anwaltspatent </a:t>
            </a:r>
          </a:p>
          <a:p>
            <a:r>
              <a:rPr lang="de-CH" sz="1400" dirty="0">
                <a:sym typeface="Wingdings" panose="05000000000000000000" pitchFamily="2" charset="2"/>
              </a:rPr>
              <a:t>Aufgaben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Leitung Strafuntersuchung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Erlass Strafbefehle 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Anklageerhebung vor Gericht</a:t>
            </a:r>
          </a:p>
          <a:p>
            <a:r>
              <a:rPr lang="de-CH" sz="1400" dirty="0">
                <a:sym typeface="Wingdings" panose="05000000000000000000" pitchFamily="2" charset="2"/>
              </a:rPr>
              <a:t>Arten von Staatsanwaltschaften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Regionale Staatsanwaltschaften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Generalstaatsanwaltschaft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Staatsanwaltschaft für Wirtschaftsdelikte 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Staatsanwaltschaft für besondere Aufgaben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Jugendstaatsanwaltschaft 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Bundesanwaltschaft </a:t>
            </a:r>
          </a:p>
          <a:p>
            <a:endParaRPr lang="de-CH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12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5915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Öffentliche Verwaltung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Verwaltungsjurist*innen</a:t>
            </a:r>
          </a:p>
          <a:p>
            <a:r>
              <a:rPr lang="de-CH" sz="1400" dirty="0"/>
              <a:t>Juristische oder vergleichbare Ausbildung </a:t>
            </a:r>
          </a:p>
          <a:p>
            <a:r>
              <a:rPr lang="de-CH" sz="1400" dirty="0"/>
              <a:t>(Rechts-)Abteilungen in der Bundes-, Kantons- und Gemeindeverwaltung</a:t>
            </a:r>
          </a:p>
          <a:p>
            <a:r>
              <a:rPr lang="de-CH" sz="1400" dirty="0"/>
              <a:t>Öffentlich-rechtliche Anstalten (z.B. FINMA, IGE, RAG, Swissmedic) </a:t>
            </a:r>
          </a:p>
          <a:p>
            <a:r>
              <a:rPr lang="de-CH" sz="1400" dirty="0"/>
              <a:t>Aufgaben</a:t>
            </a:r>
          </a:p>
          <a:p>
            <a:pPr lvl="1"/>
            <a:r>
              <a:rPr lang="de-CH" sz="1400" dirty="0"/>
              <a:t>Aufsicht </a:t>
            </a:r>
          </a:p>
          <a:p>
            <a:pPr lvl="1"/>
            <a:r>
              <a:rPr lang="de-CH" sz="1400" dirty="0"/>
              <a:t>Erarbeiten von Gesetzen und Verordnungen</a:t>
            </a:r>
          </a:p>
          <a:p>
            <a:pPr lvl="1"/>
            <a:r>
              <a:rPr lang="de-CH" sz="1400" dirty="0"/>
              <a:t>Erteilung und Widerruf von Bewilligungen</a:t>
            </a:r>
          </a:p>
          <a:p>
            <a:pPr lvl="1"/>
            <a:r>
              <a:rPr lang="de-CH" sz="1400" dirty="0"/>
              <a:t>Erarbeiten von Verträgen </a:t>
            </a:r>
          </a:p>
          <a:p>
            <a:pPr lvl="1"/>
            <a:r>
              <a:rPr lang="de-CH" sz="1400" dirty="0"/>
              <a:t>Führung von </a:t>
            </a:r>
            <a:r>
              <a:rPr lang="de-CH" sz="1400" dirty="0" err="1"/>
              <a:t>Vewaltungs</a:t>
            </a:r>
            <a:r>
              <a:rPr lang="de-CH" sz="1400" dirty="0"/>
              <a:t>(</a:t>
            </a:r>
            <a:r>
              <a:rPr lang="de-CH" sz="1400" dirty="0" err="1"/>
              <a:t>straf</a:t>
            </a:r>
            <a:r>
              <a:rPr lang="de-CH" sz="1400" dirty="0"/>
              <a:t>)verfahren</a:t>
            </a:r>
          </a:p>
          <a:p>
            <a:pPr lvl="1"/>
            <a:r>
              <a:rPr lang="de-CH" sz="1400" dirty="0"/>
              <a:t>Verfassen von Gutachten und Stellungnahmen </a:t>
            </a:r>
          </a:p>
          <a:p>
            <a:pPr marL="270000" lvl="1" indent="0">
              <a:buNone/>
            </a:pPr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Sonstige  </a:t>
            </a:r>
          </a:p>
          <a:p>
            <a:r>
              <a:rPr lang="de-CH" sz="1400" dirty="0">
                <a:sym typeface="Wingdings" panose="05000000000000000000" pitchFamily="2" charset="2"/>
              </a:rPr>
              <a:t>Diplomatischer Dienst </a:t>
            </a:r>
          </a:p>
          <a:p>
            <a:r>
              <a:rPr lang="de-CH" sz="1400" dirty="0">
                <a:sym typeface="Wingdings" panose="05000000000000000000" pitchFamily="2" charset="2"/>
              </a:rPr>
              <a:t>Wis­sen­schaft­li­che For­schung an der Uni­ver­si­tät</a:t>
            </a:r>
          </a:p>
          <a:p>
            <a:endParaRPr lang="de-CH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13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08959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Unternehmen und Politik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Unternehmen  </a:t>
            </a:r>
          </a:p>
          <a:p>
            <a:r>
              <a:rPr lang="de-CH" sz="1400" dirty="0"/>
              <a:t>Juristische oder vergleichbare Ausbildung </a:t>
            </a:r>
          </a:p>
          <a:p>
            <a:r>
              <a:rPr lang="de-CH" sz="1400" dirty="0"/>
              <a:t>Grossunternehmen verfügen über eigene Rechtsabteilungen (insbesondere Banken, Versicherungen, </a:t>
            </a:r>
            <a:r>
              <a:rPr lang="de-CH" sz="1400" dirty="0" err="1"/>
              <a:t>Pharma</a:t>
            </a:r>
            <a:r>
              <a:rPr lang="de-CH" sz="1400" dirty="0"/>
              <a:t>)</a:t>
            </a:r>
          </a:p>
          <a:p>
            <a:r>
              <a:rPr lang="de-CH" sz="1400" dirty="0"/>
              <a:t>Aufgaben</a:t>
            </a:r>
          </a:p>
          <a:p>
            <a:pPr lvl="1"/>
            <a:r>
              <a:rPr lang="de-CH" sz="1400" dirty="0"/>
              <a:t>Prüfung von Rechtsfragen </a:t>
            </a:r>
          </a:p>
          <a:p>
            <a:pPr lvl="1"/>
            <a:r>
              <a:rPr lang="de-CH" sz="1400" dirty="0"/>
              <a:t>Entwerfen von Verträgen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Vertretung des Unternehmens vor Gericht und Behörden (sofern keine Rechtsanwält*innen beigezogen werden) </a:t>
            </a:r>
          </a:p>
          <a:p>
            <a:r>
              <a:rPr lang="de-CH" sz="1400" dirty="0">
                <a:sym typeface="Wingdings" panose="05000000000000000000" pitchFamily="2" charset="2"/>
              </a:rPr>
              <a:t>Spezialisierung</a:t>
            </a:r>
          </a:p>
          <a:p>
            <a:pPr lvl="1"/>
            <a:r>
              <a:rPr lang="de-CH" sz="1400" dirty="0"/>
              <a:t>Com­p­li­an­ce Of­fi­cer</a:t>
            </a:r>
          </a:p>
          <a:p>
            <a:pPr lvl="1"/>
            <a:r>
              <a:rPr lang="de-CH" sz="1400" dirty="0"/>
              <a:t>Datenschutzbeauftragte</a:t>
            </a:r>
          </a:p>
          <a:p>
            <a:pPr lvl="1"/>
            <a:r>
              <a:rPr lang="de-CH" sz="1400" dirty="0"/>
              <a:t>Personalleitung (Human Resources) </a:t>
            </a:r>
          </a:p>
          <a:p>
            <a:pPr lvl="1"/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pPr lvl="1"/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Politik </a:t>
            </a:r>
          </a:p>
          <a:p>
            <a:r>
              <a:rPr lang="de-CH" sz="1400" dirty="0"/>
              <a:t>Exekutive </a:t>
            </a:r>
          </a:p>
          <a:p>
            <a:pPr lvl="1"/>
            <a:r>
              <a:rPr lang="de-CH" sz="1400" dirty="0"/>
              <a:t>Bundesrat</a:t>
            </a:r>
          </a:p>
          <a:p>
            <a:pPr lvl="1"/>
            <a:r>
              <a:rPr lang="de-CH" sz="1400" dirty="0"/>
              <a:t>Regierungsrat</a:t>
            </a:r>
          </a:p>
          <a:p>
            <a:pPr lvl="1"/>
            <a:r>
              <a:rPr lang="de-CH" sz="1400" dirty="0"/>
              <a:t>Gemeinderat</a:t>
            </a:r>
          </a:p>
          <a:p>
            <a:pPr lvl="1"/>
            <a:r>
              <a:rPr lang="de-CH" sz="1400" dirty="0"/>
              <a:t>Regierungsstatthalteramt</a:t>
            </a:r>
          </a:p>
          <a:p>
            <a:r>
              <a:rPr lang="de-CH" sz="1400" dirty="0">
                <a:sym typeface="Wingdings" panose="05000000000000000000" pitchFamily="2" charset="2"/>
              </a:rPr>
              <a:t>Legislative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35 Juristen im Nationalrat (2015; 17.5%)</a:t>
            </a:r>
          </a:p>
          <a:p>
            <a:pPr lvl="1"/>
            <a:r>
              <a:rPr lang="de-CH" sz="1400" dirty="0">
                <a:sym typeface="Wingdings" panose="05000000000000000000" pitchFamily="2" charset="2"/>
              </a:rPr>
              <a:t>26 Juristen im Nationalrat (2019; 13%)</a:t>
            </a:r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14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8059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Anwaltliche Tätigkeit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15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9736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Kanzleien in der Schweiz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Grösse  </a:t>
            </a:r>
          </a:p>
          <a:p>
            <a:r>
              <a:rPr lang="de-CH" sz="1400" dirty="0"/>
              <a:t>Einzelkanzlei </a:t>
            </a:r>
          </a:p>
          <a:p>
            <a:r>
              <a:rPr lang="de-CH" sz="1400" dirty="0"/>
              <a:t>Unkostengemeinschaft</a:t>
            </a:r>
          </a:p>
          <a:p>
            <a:r>
              <a:rPr lang="de-CH" sz="1400" dirty="0"/>
              <a:t>Mittelgrosse Kanzlei (bis 250 Mitarbeitenden) </a:t>
            </a:r>
          </a:p>
          <a:p>
            <a:r>
              <a:rPr lang="de-CH" sz="1400" dirty="0"/>
              <a:t>Grosskanzlei (ab 250 Mitarbeitenden)</a:t>
            </a:r>
          </a:p>
          <a:p>
            <a:pPr marL="0" indent="0">
              <a:buNone/>
            </a:pPr>
            <a:endParaRPr lang="de-CH" sz="1400" dirty="0"/>
          </a:p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Grosskanzleien (Auswahl) </a:t>
            </a:r>
          </a:p>
          <a:p>
            <a:r>
              <a:rPr lang="de-CH" sz="1400" dirty="0"/>
              <a:t>Walder Wyss (234 </a:t>
            </a:r>
            <a:r>
              <a:rPr lang="de-CH" sz="1400" dirty="0" err="1"/>
              <a:t>Anwält</a:t>
            </a:r>
            <a:r>
              <a:rPr lang="de-CH" sz="1400" dirty="0"/>
              <a:t>*innen)</a:t>
            </a:r>
          </a:p>
          <a:p>
            <a:r>
              <a:rPr lang="de-CH" sz="1400" dirty="0"/>
              <a:t>Kellerhals </a:t>
            </a:r>
            <a:r>
              <a:rPr lang="de-CH" sz="1400" dirty="0" err="1"/>
              <a:t>Carrard</a:t>
            </a:r>
            <a:r>
              <a:rPr lang="de-CH" sz="1400" dirty="0"/>
              <a:t> (218 </a:t>
            </a:r>
            <a:r>
              <a:rPr lang="de-CH" sz="1400" dirty="0" err="1"/>
              <a:t>Anwält</a:t>
            </a:r>
            <a:r>
              <a:rPr lang="de-CH" sz="1400" dirty="0"/>
              <a:t>*innen)</a:t>
            </a:r>
          </a:p>
          <a:p>
            <a:r>
              <a:rPr lang="de-CH" sz="1400" dirty="0"/>
              <a:t>Lenz &amp; Staehelin (216 </a:t>
            </a:r>
            <a:r>
              <a:rPr lang="de-CH" sz="1400" dirty="0" err="1"/>
              <a:t>Anwält</a:t>
            </a:r>
            <a:r>
              <a:rPr lang="de-CH" sz="1400" dirty="0"/>
              <a:t>*innen)</a:t>
            </a:r>
          </a:p>
          <a:p>
            <a:r>
              <a:rPr lang="de-CH" sz="1400" dirty="0"/>
              <a:t>Bär &amp; Karrer (171 </a:t>
            </a:r>
            <a:r>
              <a:rPr lang="de-CH" sz="1400" dirty="0" err="1"/>
              <a:t>Anwält</a:t>
            </a:r>
            <a:r>
              <a:rPr lang="de-CH" sz="1400" dirty="0"/>
              <a:t>*innen)</a:t>
            </a:r>
          </a:p>
          <a:p>
            <a:r>
              <a:rPr lang="de-CH" sz="1400" dirty="0"/>
              <a:t>Schellenberg Wittmer (162 </a:t>
            </a:r>
            <a:r>
              <a:rPr lang="de-CH" sz="1400" dirty="0" err="1"/>
              <a:t>Anwält</a:t>
            </a:r>
            <a:r>
              <a:rPr lang="de-CH" sz="1400" dirty="0"/>
              <a:t>*innen)</a:t>
            </a:r>
          </a:p>
          <a:p>
            <a:r>
              <a:rPr lang="de-CH" sz="1400" dirty="0"/>
              <a:t>Homburger (167 </a:t>
            </a:r>
            <a:r>
              <a:rPr lang="de-CH" sz="1400" dirty="0" err="1"/>
              <a:t>Anwält</a:t>
            </a:r>
            <a:r>
              <a:rPr lang="de-CH" sz="1400" dirty="0"/>
              <a:t>*innen)</a:t>
            </a:r>
          </a:p>
          <a:p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pPr lvl="1"/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Spezialisierungsgrad </a:t>
            </a:r>
          </a:p>
          <a:p>
            <a:r>
              <a:rPr lang="de-CH" sz="1400" dirty="0"/>
              <a:t>Allgemeinpraxis</a:t>
            </a:r>
          </a:p>
          <a:p>
            <a:r>
              <a:rPr lang="de-CH" sz="1400" dirty="0"/>
              <a:t>Boutique (Arbeitsrecht, IP/IT, Schiedsgerichtsbarkeit etc.)</a:t>
            </a:r>
          </a:p>
          <a:p>
            <a:r>
              <a:rPr lang="de-CH" sz="1400" dirty="0"/>
              <a:t>Strafverteidigung </a:t>
            </a:r>
          </a:p>
          <a:p>
            <a:r>
              <a:rPr lang="de-CH" sz="1400" dirty="0"/>
              <a:t>Wirtschaftskanzlei </a:t>
            </a:r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360002" y="6389896"/>
            <a:ext cx="4413612" cy="247770"/>
          </a:xfrm>
        </p:spPr>
        <p:txBody>
          <a:bodyPr/>
          <a:lstStyle/>
          <a:p>
            <a:r>
              <a:rPr lang="de-CH" dirty="0" err="1"/>
              <a:t>Buschor</a:t>
            </a:r>
            <a:r>
              <a:rPr lang="de-CH" dirty="0"/>
              <a:t>, Die grössten Anwaltskanzleien der Schweiz (1. Februar 2021)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16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81663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Homburger auf einen Blick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1"/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pPr lvl="1"/>
            <a:endParaRPr lang="de-CH" sz="1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17</a:t>
            </a:fld>
            <a:r>
              <a:rPr lang="de-CH" dirty="0"/>
              <a:t>/26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1" y="1976916"/>
            <a:ext cx="9050519" cy="362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Expertise und Tätigkeitsfelder von Homburger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1"/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pPr lvl="1"/>
            <a:endParaRPr lang="de-CH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18</a:t>
            </a:fld>
            <a:r>
              <a:rPr lang="de-CH" dirty="0"/>
              <a:t>/26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38BFF1F-476F-F24D-8F9A-37408F9C5C94}"/>
              </a:ext>
            </a:extLst>
          </p:cNvPr>
          <p:cNvGrpSpPr/>
          <p:nvPr/>
        </p:nvGrpSpPr>
        <p:grpSpPr>
          <a:xfrm>
            <a:off x="360002" y="1798781"/>
            <a:ext cx="9185997" cy="4576382"/>
            <a:chOff x="360002" y="1798781"/>
            <a:chExt cx="9185997" cy="4576382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84FDDAE-6570-B64E-A7D4-B05F3081AB63}"/>
                </a:ext>
              </a:extLst>
            </p:cNvPr>
            <p:cNvSpPr/>
            <p:nvPr/>
          </p:nvSpPr>
          <p:spPr>
            <a:xfrm>
              <a:off x="360002" y="1798781"/>
              <a:ext cx="9185997" cy="4576382"/>
            </a:xfrm>
            <a:prstGeom prst="rect">
              <a:avLst/>
            </a:prstGeom>
            <a:solidFill>
              <a:srgbClr val="45CFF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400" dirty="0"/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2658" y="1936211"/>
              <a:ext cx="5462016" cy="4263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8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Meine berufliche Tätigkeit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Prozessführung und Streitbeilegung</a:t>
            </a:r>
          </a:p>
          <a:p>
            <a:r>
              <a:rPr lang="de-DE" sz="1400" dirty="0">
                <a:solidFill>
                  <a:sysClr val="windowText" lastClr="000000"/>
                </a:solidFill>
              </a:rPr>
              <a:t>Aussergerichtliche Vergleichsverhandlungen </a:t>
            </a:r>
          </a:p>
          <a:p>
            <a:r>
              <a:rPr lang="de-CH" sz="1400" dirty="0"/>
              <a:t>Beratung und Vertretung in Zivilverfahren</a:t>
            </a:r>
          </a:p>
          <a:p>
            <a:r>
              <a:rPr lang="de-CH" sz="1400" dirty="0"/>
              <a:t>Beratung und Vertretung in aufsichtsrechtlichen und verwaltungsrechtlichen Verfahren</a:t>
            </a:r>
          </a:p>
          <a:p>
            <a:r>
              <a:rPr lang="de-CH" sz="1400" dirty="0"/>
              <a:t>Beratung und Vertretung in Strafverfahren und bei internationaler Rechtshilfe</a:t>
            </a:r>
          </a:p>
          <a:p>
            <a:pPr marL="0" indent="0">
              <a:buNone/>
            </a:pPr>
            <a:endParaRPr lang="de-CH" sz="1400" dirty="0"/>
          </a:p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Datenschutzrechtliche Verfahren und Beratung</a:t>
            </a:r>
          </a:p>
          <a:p>
            <a:r>
              <a:rPr lang="de-CH" sz="1400" dirty="0"/>
              <a:t>Führung von datenschutzrechtlichen Verfahren vor Gerichten und Behörden</a:t>
            </a:r>
          </a:p>
          <a:p>
            <a:r>
              <a:rPr lang="de-CH" sz="1400" dirty="0"/>
              <a:t>Beratung im Zusammenhang mit internationalen und gruppeninternen Datenübermittlungen </a:t>
            </a:r>
          </a:p>
          <a:p>
            <a:r>
              <a:rPr lang="de-CH" sz="1400" dirty="0"/>
              <a:t>Entwicklung von Strategien und Lösungen zur Sicherstellung des Datenschutzes in Unternehmen</a:t>
            </a:r>
          </a:p>
          <a:p>
            <a:pPr lvl="0"/>
            <a:endParaRPr lang="de-DE" sz="1400" dirty="0"/>
          </a:p>
          <a:p>
            <a:endParaRPr lang="de-CH" sz="1400" dirty="0">
              <a:sym typeface="Wingdings" panose="05000000000000000000" pitchFamily="2" charset="2"/>
            </a:endParaRPr>
          </a:p>
          <a:p>
            <a:endParaRPr lang="de-CH" sz="1400" dirty="0">
              <a:sym typeface="Wingdings" panose="05000000000000000000" pitchFamily="2" charset="2"/>
            </a:endParaRPr>
          </a:p>
          <a:p>
            <a:pPr lvl="1"/>
            <a:endParaRPr lang="de-CH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Interne Untersuchungen und Compliance</a:t>
            </a:r>
          </a:p>
          <a:p>
            <a:r>
              <a:rPr lang="de-CH" sz="1400" dirty="0"/>
              <a:t>Durchführung interner Untersuchungen (inkl. Berichtserstattung und Massnahmen) </a:t>
            </a:r>
          </a:p>
          <a:p>
            <a:r>
              <a:rPr lang="de-CH" sz="1400" dirty="0"/>
              <a:t>Kooperation mit in- und ausländischen Behörden </a:t>
            </a:r>
          </a:p>
          <a:p>
            <a:r>
              <a:rPr lang="de-CH" sz="1400" dirty="0"/>
              <a:t>Erstellung und Beurteilung von Compliance-Programmen</a:t>
            </a:r>
          </a:p>
          <a:p>
            <a:r>
              <a:rPr lang="de-CH" sz="1400" dirty="0"/>
              <a:t>Entwicklung von Weisungen und Schulungen</a:t>
            </a:r>
          </a:p>
          <a:p>
            <a:r>
              <a:rPr lang="de-CH" sz="1400" dirty="0"/>
              <a:t>Beratung in allen Aspekten von Meldepflichten, Informationsflüssen oder Selbstanzeigen </a:t>
            </a:r>
          </a:p>
          <a:p>
            <a:pPr marL="0" indent="0">
              <a:buNone/>
            </a:pPr>
            <a:endParaRPr lang="de-CH" sz="14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19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94163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Arial" panose="020B0604020202020204" pitchFamily="34" charset="0"/>
              </a:rPr>
              <a:t>Ablauf der Veranstaltung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</a:t>
            </a:fld>
            <a:r>
              <a:rPr lang="de-CH" dirty="0"/>
              <a:t>/26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8C37FD4-46B0-4E46-8183-039D531DAD30}"/>
              </a:ext>
            </a:extLst>
          </p:cNvPr>
          <p:cNvGrpSpPr/>
          <p:nvPr/>
        </p:nvGrpSpPr>
        <p:grpSpPr>
          <a:xfrm>
            <a:off x="339111" y="1810404"/>
            <a:ext cx="2167200" cy="1897199"/>
            <a:chOff x="339111" y="1810403"/>
            <a:chExt cx="6053388" cy="1897476"/>
          </a:xfrm>
        </p:grpSpPr>
        <p:sp>
          <p:nvSpPr>
            <p:cNvPr id="11" name="Inhaltsplatzhalter 3">
              <a:extLst>
                <a:ext uri="{FF2B5EF4-FFF2-40B4-BE49-F238E27FC236}">
                  <a16:creationId xmlns:a16="http://schemas.microsoft.com/office/drawing/2014/main" id="{B02AFC09-044A-2647-B5BC-52D421897F07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Begrüssung und kurze Einleitung</a:t>
              </a:r>
            </a:p>
          </p:txBody>
        </p:sp>
        <p:sp>
          <p:nvSpPr>
            <p:cNvPr id="17" name="Inhaltsplatzhalter 3">
              <a:extLst>
                <a:ext uri="{FF2B5EF4-FFF2-40B4-BE49-F238E27FC236}">
                  <a16:creationId xmlns:a16="http://schemas.microsoft.com/office/drawing/2014/main" id="{FE6D89E5-2F09-1943-B60A-287C4E4D5FA9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1</a:t>
              </a:r>
            </a:p>
          </p:txBody>
        </p: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54532715-6F38-0D4A-998B-3B6FE8FF49E5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F5217A2C-8F83-4F4D-BDA5-DEB21A652B07}"/>
              </a:ext>
            </a:extLst>
          </p:cNvPr>
          <p:cNvGrpSpPr/>
          <p:nvPr/>
        </p:nvGrpSpPr>
        <p:grpSpPr>
          <a:xfrm>
            <a:off x="7378799" y="1810404"/>
            <a:ext cx="2167200" cy="1897199"/>
            <a:chOff x="339111" y="1810403"/>
            <a:chExt cx="6053388" cy="1897476"/>
          </a:xfrm>
        </p:grpSpPr>
        <p:sp>
          <p:nvSpPr>
            <p:cNvPr id="44" name="Inhaltsplatzhalter 3">
              <a:extLst>
                <a:ext uri="{FF2B5EF4-FFF2-40B4-BE49-F238E27FC236}">
                  <a16:creationId xmlns:a16="http://schemas.microsoft.com/office/drawing/2014/main" id="{9B194036-D2E6-8443-B801-745705AD4CEE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/>
                <a:t>Hinweis auf Veranstaltungen</a:t>
              </a:r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Inhaltsplatzhalter 3">
              <a:extLst>
                <a:ext uri="{FF2B5EF4-FFF2-40B4-BE49-F238E27FC236}">
                  <a16:creationId xmlns:a16="http://schemas.microsoft.com/office/drawing/2014/main" id="{FF35ABAF-0A01-9C41-B458-25B972973ADA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4</a:t>
              </a:r>
            </a:p>
          </p:txBody>
        </p: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EA15158E-DEFE-CC41-B67A-2BA9A7DA09CF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A615ABEB-2818-0740-9C05-A949CE117390}"/>
              </a:ext>
            </a:extLst>
          </p:cNvPr>
          <p:cNvGrpSpPr/>
          <p:nvPr/>
        </p:nvGrpSpPr>
        <p:grpSpPr>
          <a:xfrm>
            <a:off x="2685600" y="1810404"/>
            <a:ext cx="2167200" cy="1897199"/>
            <a:chOff x="339111" y="1810403"/>
            <a:chExt cx="6053388" cy="1897476"/>
          </a:xfrm>
        </p:grpSpPr>
        <p:sp>
          <p:nvSpPr>
            <p:cNvPr id="48" name="Inhaltsplatzhalter 3">
              <a:extLst>
                <a:ext uri="{FF2B5EF4-FFF2-40B4-BE49-F238E27FC236}">
                  <a16:creationId xmlns:a16="http://schemas.microsoft.com/office/drawing/2014/main" id="{FA28F3CB-89E5-CD4B-A3FF-AA2D885E852C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Übersicht der Berufsmöglichkeiten von Jurist*innen</a:t>
              </a:r>
            </a:p>
          </p:txBody>
        </p:sp>
        <p:sp>
          <p:nvSpPr>
            <p:cNvPr id="49" name="Inhaltsplatzhalter 3">
              <a:extLst>
                <a:ext uri="{FF2B5EF4-FFF2-40B4-BE49-F238E27FC236}">
                  <a16:creationId xmlns:a16="http://schemas.microsoft.com/office/drawing/2014/main" id="{BD2E158E-2323-004D-9DD6-2E43DFC373F2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2</a:t>
              </a:r>
            </a:p>
          </p:txBody>
        </p:sp>
        <p:cxnSp>
          <p:nvCxnSpPr>
            <p:cNvPr id="50" name="Gerade Verbindung 49">
              <a:extLst>
                <a:ext uri="{FF2B5EF4-FFF2-40B4-BE49-F238E27FC236}">
                  <a16:creationId xmlns:a16="http://schemas.microsoft.com/office/drawing/2014/main" id="{4A821BDA-1D31-9B46-81A9-80734DD2B444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0D1B38C0-2EBF-A54F-9917-87D0483B39E5}"/>
              </a:ext>
            </a:extLst>
          </p:cNvPr>
          <p:cNvGrpSpPr/>
          <p:nvPr/>
        </p:nvGrpSpPr>
        <p:grpSpPr>
          <a:xfrm>
            <a:off x="5032089" y="1810404"/>
            <a:ext cx="2167200" cy="1897199"/>
            <a:chOff x="339111" y="1810403"/>
            <a:chExt cx="6053388" cy="1897476"/>
          </a:xfrm>
        </p:grpSpPr>
        <p:sp>
          <p:nvSpPr>
            <p:cNvPr id="52" name="Inhaltsplatzhalter 3">
              <a:extLst>
                <a:ext uri="{FF2B5EF4-FFF2-40B4-BE49-F238E27FC236}">
                  <a16:creationId xmlns:a16="http://schemas.microsoft.com/office/drawing/2014/main" id="{B47167CD-663A-2C42-BAC9-4BB4BC0D4869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Anwaltliche Tätigkeit</a:t>
              </a:r>
            </a:p>
          </p:txBody>
        </p:sp>
        <p:sp>
          <p:nvSpPr>
            <p:cNvPr id="53" name="Inhaltsplatzhalter 3">
              <a:extLst>
                <a:ext uri="{FF2B5EF4-FFF2-40B4-BE49-F238E27FC236}">
                  <a16:creationId xmlns:a16="http://schemas.microsoft.com/office/drawing/2014/main" id="{1AA21D3B-D4A0-C54E-9565-7309135CC27B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3</a:t>
              </a:r>
            </a:p>
          </p:txBody>
        </p:sp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1BE51475-303E-B344-BCAD-4406A28DE5DA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3EB4C9E8-69A5-E44B-A1C0-61F2298B2615}"/>
              </a:ext>
            </a:extLst>
          </p:cNvPr>
          <p:cNvGrpSpPr/>
          <p:nvPr/>
        </p:nvGrpSpPr>
        <p:grpSpPr>
          <a:xfrm>
            <a:off x="339111" y="3881409"/>
            <a:ext cx="2167200" cy="1897199"/>
            <a:chOff x="339111" y="1810403"/>
            <a:chExt cx="6053388" cy="1897476"/>
          </a:xfrm>
        </p:grpSpPr>
        <p:sp>
          <p:nvSpPr>
            <p:cNvPr id="56" name="Inhaltsplatzhalter 3">
              <a:extLst>
                <a:ext uri="{FF2B5EF4-FFF2-40B4-BE49-F238E27FC236}">
                  <a16:creationId xmlns:a16="http://schemas.microsoft.com/office/drawing/2014/main" id="{D1E82C70-7BE7-2347-8D29-5AA89B9BF3EA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Fragen </a:t>
              </a:r>
              <a:r>
                <a:rPr lang="de-CH" sz="1400" dirty="0">
                  <a:solidFill>
                    <a:schemeClr val="tx1"/>
                  </a:solidFill>
                </a:rPr>
                <a:t>rund um Studium und Beruf</a:t>
              </a:r>
              <a:endParaRPr lang="de-CH" sz="1400" dirty="0"/>
            </a:p>
          </p:txBody>
        </p:sp>
        <p:sp>
          <p:nvSpPr>
            <p:cNvPr id="57" name="Inhaltsplatzhalter 3">
              <a:extLst>
                <a:ext uri="{FF2B5EF4-FFF2-40B4-BE49-F238E27FC236}">
                  <a16:creationId xmlns:a16="http://schemas.microsoft.com/office/drawing/2014/main" id="{A74B5DC0-7992-B843-9EA4-08FB883023E9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5</a:t>
              </a:r>
            </a:p>
          </p:txBody>
        </p: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6305E66F-FF55-A944-BC46-0DE9B34C13B1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512DAA09-FF09-3E46-9E55-4464FDFDD042}"/>
              </a:ext>
            </a:extLst>
          </p:cNvPr>
          <p:cNvGrpSpPr/>
          <p:nvPr/>
        </p:nvGrpSpPr>
        <p:grpSpPr>
          <a:xfrm>
            <a:off x="2685600" y="3881409"/>
            <a:ext cx="2167200" cy="1897199"/>
            <a:chOff x="339111" y="1810403"/>
            <a:chExt cx="6053388" cy="1897476"/>
          </a:xfrm>
        </p:grpSpPr>
        <p:sp>
          <p:nvSpPr>
            <p:cNvPr id="76" name="Inhaltsplatzhalter 3">
              <a:extLst>
                <a:ext uri="{FF2B5EF4-FFF2-40B4-BE49-F238E27FC236}">
                  <a16:creationId xmlns:a16="http://schemas.microsoft.com/office/drawing/2014/main" id="{17293971-5190-034D-B1A9-28BDCDA82F4B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Feedback</a:t>
              </a:r>
            </a:p>
          </p:txBody>
        </p:sp>
        <p:sp>
          <p:nvSpPr>
            <p:cNvPr id="77" name="Inhaltsplatzhalter 3">
              <a:extLst>
                <a:ext uri="{FF2B5EF4-FFF2-40B4-BE49-F238E27FC236}">
                  <a16:creationId xmlns:a16="http://schemas.microsoft.com/office/drawing/2014/main" id="{AAE435FD-9D4F-5F41-9360-C197C7AA1B88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6</a:t>
              </a:r>
            </a:p>
          </p:txBody>
        </p:sp>
        <p:cxnSp>
          <p:nvCxnSpPr>
            <p:cNvPr id="78" name="Gerade Verbindung 77">
              <a:extLst>
                <a:ext uri="{FF2B5EF4-FFF2-40B4-BE49-F238E27FC236}">
                  <a16:creationId xmlns:a16="http://schemas.microsoft.com/office/drawing/2014/main" id="{B3BE45A0-F62A-D34E-87DE-55227D61841F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5C045C1F-082E-8A45-B33B-3F2E9855F671}"/>
              </a:ext>
            </a:extLst>
          </p:cNvPr>
          <p:cNvGrpSpPr/>
          <p:nvPr/>
        </p:nvGrpSpPr>
        <p:grpSpPr>
          <a:xfrm>
            <a:off x="5032089" y="3881409"/>
            <a:ext cx="2167200" cy="1897199"/>
            <a:chOff x="339111" y="1810403"/>
            <a:chExt cx="6053388" cy="1897476"/>
          </a:xfrm>
        </p:grpSpPr>
        <p:sp>
          <p:nvSpPr>
            <p:cNvPr id="80" name="Inhaltsplatzhalter 3">
              <a:extLst>
                <a:ext uri="{FF2B5EF4-FFF2-40B4-BE49-F238E27FC236}">
                  <a16:creationId xmlns:a16="http://schemas.microsoft.com/office/drawing/2014/main" id="{079E902D-7C1F-E64C-858C-D5701C5E9596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Diskussion und gemütliches Beisammensein mit </a:t>
              </a:r>
              <a:r>
                <a:rPr lang="de-CH" sz="1400" i="1" dirty="0" err="1"/>
                <a:t>Apéro</a:t>
              </a:r>
              <a:r>
                <a:rPr lang="de-CH" sz="1400" i="1" dirty="0"/>
                <a:t> </a:t>
              </a:r>
              <a:r>
                <a:rPr lang="de-CH" sz="1400" i="1" dirty="0" err="1"/>
                <a:t>Riche</a:t>
              </a:r>
              <a:endParaRPr lang="de-CH" sz="1400" dirty="0"/>
            </a:p>
          </p:txBody>
        </p:sp>
        <p:sp>
          <p:nvSpPr>
            <p:cNvPr id="81" name="Inhaltsplatzhalter 3">
              <a:extLst>
                <a:ext uri="{FF2B5EF4-FFF2-40B4-BE49-F238E27FC236}">
                  <a16:creationId xmlns:a16="http://schemas.microsoft.com/office/drawing/2014/main" id="{80468A06-5D94-F240-BEE9-46D143B9CC65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7</a:t>
              </a:r>
            </a:p>
          </p:txBody>
        </p:sp>
        <p:cxnSp>
          <p:nvCxnSpPr>
            <p:cNvPr id="82" name="Gerade Verbindung 81">
              <a:extLst>
                <a:ext uri="{FF2B5EF4-FFF2-40B4-BE49-F238E27FC236}">
                  <a16:creationId xmlns:a16="http://schemas.microsoft.com/office/drawing/2014/main" id="{DF12893D-EBF6-184F-B679-C2459DFAA89F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5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 </a:t>
            </a:r>
            <a:r>
              <a:rPr lang="de-CH" dirty="0">
                <a:solidFill>
                  <a:schemeClr val="tx1"/>
                </a:solidFill>
              </a:rPr>
              <a:t>rund um Studium und Beruf 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20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69443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Hinweis auf Veranstaltungen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21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95865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Arial" panose="020B0604020202020204" pitchFamily="34" charset="0"/>
              </a:rPr>
              <a:t>Veranstaltungen im FS 2023 (Auswahl) 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de-CH" sz="1400" dirty="0"/>
          </a:p>
          <a:p>
            <a:pPr>
              <a:spcAft>
                <a:spcPts val="300"/>
              </a:spcAft>
            </a:pPr>
            <a:endParaRPr lang="de-CH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CH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22</a:t>
            </a:fld>
            <a:r>
              <a:rPr lang="de-CH" dirty="0"/>
              <a:t>/26</a:t>
            </a:r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39498"/>
          <a:stretch/>
        </p:blipFill>
        <p:spPr>
          <a:xfrm>
            <a:off x="5132999" y="1798780"/>
            <a:ext cx="4412998" cy="3977999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1BE9F4-630C-1F4E-A959-0B190A34DDC2}"/>
              </a:ext>
            </a:extLst>
          </p:cNvPr>
          <p:cNvSpPr txBox="1">
            <a:spLocks/>
          </p:cNvSpPr>
          <p:nvPr/>
        </p:nvSpPr>
        <p:spPr>
          <a:xfrm>
            <a:off x="360001" y="1798781"/>
            <a:ext cx="4536677" cy="4339217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87425">
              <a:lnSpc>
                <a:spcPct val="100000"/>
              </a:lnSpc>
            </a:pPr>
            <a:r>
              <a:rPr lang="de-CH" sz="1400" dirty="0"/>
              <a:t>11. März	Stamm im Restaurant Beaulieu</a:t>
            </a:r>
          </a:p>
          <a:p>
            <a:pPr defTabSz="987425">
              <a:lnSpc>
                <a:spcPct val="100000"/>
              </a:lnSpc>
            </a:pPr>
            <a:r>
              <a:rPr lang="de-CH" sz="1400" dirty="0"/>
              <a:t>24. April	Weisswurststamm</a:t>
            </a:r>
          </a:p>
          <a:p>
            <a:pPr defTabSz="987425">
              <a:lnSpc>
                <a:spcPct val="100000"/>
              </a:lnSpc>
            </a:pPr>
            <a:r>
              <a:rPr lang="de-CH" sz="1400" dirty="0"/>
              <a:t>07. April. 	Karfreitags-Stamm im Restaurant Beaulieu</a:t>
            </a:r>
          </a:p>
          <a:p>
            <a:pPr defTabSz="987425">
              <a:lnSpc>
                <a:spcPct val="100000"/>
              </a:lnSpc>
            </a:pPr>
            <a:r>
              <a:rPr lang="de-CH" sz="1400" dirty="0"/>
              <a:t>28. April 	Fischknusperli-Stamm </a:t>
            </a:r>
            <a:br>
              <a:rPr lang="de-CH" sz="1400" dirty="0"/>
            </a:br>
            <a:r>
              <a:rPr lang="de-CH" sz="1400" dirty="0"/>
              <a:t>	im Restaurant Zunft Webern</a:t>
            </a:r>
          </a:p>
          <a:p>
            <a:pPr defTabSz="987425">
              <a:lnSpc>
                <a:spcPct val="100000"/>
              </a:lnSpc>
            </a:pPr>
            <a:r>
              <a:rPr lang="de-CH" sz="1400" b="1" dirty="0">
                <a:solidFill>
                  <a:srgbClr val="6BBCD5"/>
                </a:solidFill>
              </a:rPr>
              <a:t>12. Mai	Jus Repetitorium im Restaurant Beaulieu</a:t>
            </a:r>
          </a:p>
          <a:p>
            <a:pPr defTabSz="987425">
              <a:lnSpc>
                <a:spcPct val="100000"/>
              </a:lnSpc>
            </a:pPr>
            <a:r>
              <a:rPr lang="de-CH" sz="1400" b="1" dirty="0">
                <a:solidFill>
                  <a:srgbClr val="6BBCD5"/>
                </a:solidFill>
              </a:rPr>
              <a:t>19. Mai	Jus Repetitorium im Restaurant Beaulieu </a:t>
            </a:r>
          </a:p>
          <a:p>
            <a:pPr defTabSz="987425">
              <a:lnSpc>
                <a:spcPct val="100000"/>
              </a:lnSpc>
            </a:pPr>
            <a:r>
              <a:rPr lang="de-CH" sz="1400" dirty="0"/>
              <a:t>02. Juni	Poker-Stamm im </a:t>
            </a:r>
            <a:r>
              <a:rPr lang="de-CH" sz="1400" dirty="0" err="1"/>
              <a:t>Concorderkeller</a:t>
            </a:r>
            <a:endParaRPr lang="de-CH" sz="1400" dirty="0"/>
          </a:p>
          <a:p>
            <a:pPr defTabSz="987425">
              <a:lnSpc>
                <a:spcPct val="100000"/>
              </a:lnSpc>
            </a:pPr>
            <a:r>
              <a:rPr lang="de-CH" sz="1400" dirty="0"/>
              <a:t>09. Juni	Stamm im Restaurant Beaulieu</a:t>
            </a:r>
          </a:p>
          <a:p>
            <a:pPr defTabSz="987425">
              <a:lnSpc>
                <a:spcPct val="100000"/>
              </a:lnSpc>
            </a:pPr>
            <a:r>
              <a:rPr lang="de-CH" sz="1400" dirty="0"/>
              <a:t>17. Juni	Altherren-Vortag in Muri</a:t>
            </a:r>
          </a:p>
          <a:p>
            <a:pPr defTabSz="987425">
              <a:lnSpc>
                <a:spcPct val="100000"/>
              </a:lnSpc>
            </a:pPr>
            <a:r>
              <a:rPr lang="de-CH" sz="1400" dirty="0"/>
              <a:t>18. Juni	Altherrentag in Muri </a:t>
            </a:r>
          </a:p>
          <a:p>
            <a:pPr defTabSz="987425">
              <a:lnSpc>
                <a:spcPct val="100000"/>
              </a:lnSpc>
            </a:pPr>
            <a:r>
              <a:rPr lang="de-CH" sz="1400" b="1" dirty="0">
                <a:solidFill>
                  <a:srgbClr val="6BBCD5"/>
                </a:solidFill>
              </a:rPr>
              <a:t>Sommer	Hausfest an der Postgasse 47</a:t>
            </a:r>
          </a:p>
          <a:p>
            <a:pPr defTabSz="987425">
              <a:lnSpc>
                <a:spcPct val="100000"/>
              </a:lnSpc>
            </a:pPr>
            <a:r>
              <a:rPr lang="de-CH" sz="1400" b="1" dirty="0">
                <a:solidFill>
                  <a:srgbClr val="6BBCD5"/>
                </a:solidFill>
              </a:rPr>
              <a:t>September	</a:t>
            </a:r>
            <a:r>
              <a:rPr lang="de-CH" sz="1400" b="1" dirty="0" err="1">
                <a:solidFill>
                  <a:srgbClr val="6BBCD5"/>
                </a:solidFill>
              </a:rPr>
              <a:t>How</a:t>
            </a:r>
            <a:r>
              <a:rPr lang="de-CH" sz="1400" b="1" dirty="0">
                <a:solidFill>
                  <a:srgbClr val="6BBCD5"/>
                </a:solidFill>
              </a:rPr>
              <a:t> To Bachelor </a:t>
            </a:r>
          </a:p>
          <a:p>
            <a:pPr>
              <a:lnSpc>
                <a:spcPct val="100000"/>
              </a:lnSpc>
            </a:pPr>
            <a:r>
              <a:rPr lang="de-CH" sz="1400" b="1" dirty="0">
                <a:solidFill>
                  <a:schemeClr val="tx1"/>
                </a:solidFill>
              </a:rPr>
              <a:t>Programm einsehbar auf: www.concordiabern.ch</a:t>
            </a:r>
          </a:p>
        </p:txBody>
      </p:sp>
    </p:spTree>
    <p:extLst>
      <p:ext uri="{BB962C8B-B14F-4D97-AF65-F5344CB8AC3E}">
        <p14:creationId xmlns:p14="http://schemas.microsoft.com/office/powerpoint/2010/main" val="300847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001" y="2631224"/>
            <a:ext cx="1053163" cy="696218"/>
          </a:xfrm>
        </p:spPr>
        <p:txBody>
          <a:bodyPr/>
          <a:lstStyle/>
          <a:p>
            <a:r>
              <a:rPr lang="de-CH" dirty="0"/>
              <a:t>Fragen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23</a:t>
            </a:fld>
            <a:r>
              <a:rPr lang="de-CH" dirty="0"/>
              <a:t>/26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DB5E59-D821-9D4F-8AE5-E4292A9372DD}"/>
              </a:ext>
            </a:extLst>
          </p:cNvPr>
          <p:cNvSpPr txBox="1">
            <a:spLocks/>
          </p:cNvSpPr>
          <p:nvPr/>
        </p:nvSpPr>
        <p:spPr>
          <a:xfrm>
            <a:off x="1496075" y="2631224"/>
            <a:ext cx="138762" cy="6962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82079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Feedback 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24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1802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A044-9056-CB46-9032-316AA305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Vielen Dank für Eure Aufmerksamkeit!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BA90A7-0939-DC4E-A5D8-85EC20580B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25</a:t>
            </a:fld>
            <a:r>
              <a:rPr lang="de-CH" dirty="0"/>
              <a:t>/26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F49393-B38F-EC4D-8324-E18FC978A38A}"/>
              </a:ext>
            </a:extLst>
          </p:cNvPr>
          <p:cNvGrpSpPr/>
          <p:nvPr/>
        </p:nvGrpSpPr>
        <p:grpSpPr>
          <a:xfrm>
            <a:off x="360001" y="1798638"/>
            <a:ext cx="2880088" cy="4340225"/>
            <a:chOff x="3512774" y="1798638"/>
            <a:chExt cx="2880088" cy="4340225"/>
          </a:xfrm>
        </p:grpSpPr>
        <p:pic>
          <p:nvPicPr>
            <p:cNvPr id="18" name="Bildplatzhalter 11">
              <a:extLst>
                <a:ext uri="{FF2B5EF4-FFF2-40B4-BE49-F238E27FC236}">
                  <a16:creationId xmlns:a16="http://schemas.microsoft.com/office/drawing/2014/main" id="{9F11B60B-425C-6448-85D0-93610444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07" r="20407" b="16070"/>
            <a:stretch/>
          </p:blipFill>
          <p:spPr>
            <a:xfrm>
              <a:off x="3513137" y="2261419"/>
              <a:ext cx="2879725" cy="2416944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20" name="Inhaltsplatzhalter 3">
              <a:extLst>
                <a:ext uri="{FF2B5EF4-FFF2-40B4-BE49-F238E27FC236}">
                  <a16:creationId xmlns:a16="http://schemas.microsoft.com/office/drawing/2014/main" id="{0E9339DC-ADDF-7648-A61A-4406ECD6FA76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b="1" dirty="0">
                  <a:solidFill>
                    <a:schemeClr val="tx1"/>
                  </a:solidFill>
                </a:rPr>
                <a:t>Patric Braun v/o SERIO</a:t>
              </a:r>
            </a:p>
            <a:p>
              <a:r>
                <a:rPr lang="de-CH" sz="1400" b="1" dirty="0">
                  <a:solidFill>
                    <a:schemeClr val="tx1"/>
                  </a:solidFill>
                  <a:hlinkClick r:id="rId4"/>
                </a:rPr>
                <a:t>patricbraun85@gmail.com</a:t>
              </a:r>
              <a:endParaRPr lang="de-CH" sz="1400" b="1" dirty="0">
                <a:solidFill>
                  <a:schemeClr val="tx1"/>
                </a:solidFill>
              </a:endParaRPr>
            </a:p>
            <a:p>
              <a:endParaRPr lang="de-CH" sz="1400" dirty="0"/>
            </a:p>
          </p:txBody>
        </p:sp>
        <p:sp>
          <p:nvSpPr>
            <p:cNvPr id="10" name="Inhaltsplatzhalter 3">
              <a:extLst>
                <a:ext uri="{FF2B5EF4-FFF2-40B4-BE49-F238E27FC236}">
                  <a16:creationId xmlns:a16="http://schemas.microsoft.com/office/drawing/2014/main" id="{DE576903-35F4-8940-B93D-233BB54493A3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1798638"/>
              <a:ext cx="2879725" cy="462781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</a:ln>
            <a:effectLst/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/>
                <a:t>Bei Fragen zur Concordia Bern: 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50405AC-4448-224A-974C-CC2AD54CAE89}"/>
              </a:ext>
            </a:extLst>
          </p:cNvPr>
          <p:cNvGrpSpPr/>
          <p:nvPr/>
        </p:nvGrpSpPr>
        <p:grpSpPr>
          <a:xfrm>
            <a:off x="3454809" y="1798638"/>
            <a:ext cx="2879725" cy="4340225"/>
            <a:chOff x="3512774" y="1798638"/>
            <a:chExt cx="2879725" cy="4340225"/>
          </a:xfrm>
        </p:grpSpPr>
        <p:sp>
          <p:nvSpPr>
            <p:cNvPr id="26" name="Inhaltsplatzhalter 3">
              <a:extLst>
                <a:ext uri="{FF2B5EF4-FFF2-40B4-BE49-F238E27FC236}">
                  <a16:creationId xmlns:a16="http://schemas.microsoft.com/office/drawing/2014/main" id="{E72368B9-3C02-2540-8612-14B8E7E0F17E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b="1" dirty="0">
                  <a:solidFill>
                    <a:schemeClr val="tx1"/>
                  </a:solidFill>
                </a:rPr>
                <a:t>Joel Moret v/o BOREAS</a:t>
              </a:r>
            </a:p>
            <a:p>
              <a:r>
                <a:rPr lang="de-CH" sz="1400" b="1" dirty="0">
                  <a:solidFill>
                    <a:srgbClr val="FF0000"/>
                  </a:solidFill>
                  <a:hlinkClick r:id="rId5"/>
                </a:rPr>
                <a:t>joel.moret@besonet.ch</a:t>
              </a:r>
              <a:r>
                <a:rPr lang="de-CH" sz="1400" b="1" dirty="0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27" name="Inhaltsplatzhalter 3">
              <a:extLst>
                <a:ext uri="{FF2B5EF4-FFF2-40B4-BE49-F238E27FC236}">
                  <a16:creationId xmlns:a16="http://schemas.microsoft.com/office/drawing/2014/main" id="{B2DA64F4-F024-D741-88C4-AF80C92CE3F1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1798638"/>
              <a:ext cx="2879725" cy="462781"/>
            </a:xfrm>
            <a:prstGeom prst="rect">
              <a:avLst/>
            </a:prstGeom>
            <a:solidFill>
              <a:schemeClr val="bg1"/>
            </a:solidFill>
            <a:ln w="12700" cap="sq">
              <a:noFill/>
              <a:miter lim="800000"/>
            </a:ln>
            <a:effectLst/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/>
                <a:t>Bei Fragen zum Studium:</a:t>
              </a:r>
            </a:p>
          </p:txBody>
        </p:sp>
      </p:grpSp>
      <p:pic>
        <p:nvPicPr>
          <p:cNvPr id="13" name="Bildplatzhalter 11">
            <a:extLst>
              <a:ext uri="{FF2B5EF4-FFF2-40B4-BE49-F238E27FC236}">
                <a16:creationId xmlns:a16="http://schemas.microsoft.com/office/drawing/2014/main" id="{C1105C21-532C-E543-9102-864AE9D65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2" b="16272"/>
          <a:stretch/>
        </p:blipFill>
        <p:spPr>
          <a:xfrm>
            <a:off x="3513137" y="2261419"/>
            <a:ext cx="2879725" cy="2416944"/>
          </a:xfrm>
          <a:prstGeom prst="rect">
            <a:avLst/>
          </a:prstGeom>
          <a:ln w="0" cap="sq">
            <a:noFill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79725"/>
                      <a:gd name="connsiteY0" fmla="*/ 0 h 2879725"/>
                      <a:gd name="connsiteX1" fmla="*/ 547148 w 2879725"/>
                      <a:gd name="connsiteY1" fmla="*/ 0 h 2879725"/>
                      <a:gd name="connsiteX2" fmla="*/ 1065498 w 2879725"/>
                      <a:gd name="connsiteY2" fmla="*/ 0 h 2879725"/>
                      <a:gd name="connsiteX3" fmla="*/ 1670241 w 2879725"/>
                      <a:gd name="connsiteY3" fmla="*/ 0 h 2879725"/>
                      <a:gd name="connsiteX4" fmla="*/ 2246186 w 2879725"/>
                      <a:gd name="connsiteY4" fmla="*/ 0 h 2879725"/>
                      <a:gd name="connsiteX5" fmla="*/ 2879725 w 2879725"/>
                      <a:gd name="connsiteY5" fmla="*/ 0 h 2879725"/>
                      <a:gd name="connsiteX6" fmla="*/ 2879725 w 2879725"/>
                      <a:gd name="connsiteY6" fmla="*/ 633540 h 2879725"/>
                      <a:gd name="connsiteX7" fmla="*/ 2879725 w 2879725"/>
                      <a:gd name="connsiteY7" fmla="*/ 1238282 h 2879725"/>
                      <a:gd name="connsiteX8" fmla="*/ 2879725 w 2879725"/>
                      <a:gd name="connsiteY8" fmla="*/ 1756632 h 2879725"/>
                      <a:gd name="connsiteX9" fmla="*/ 2879725 w 2879725"/>
                      <a:gd name="connsiteY9" fmla="*/ 2361375 h 2879725"/>
                      <a:gd name="connsiteX10" fmla="*/ 2879725 w 2879725"/>
                      <a:gd name="connsiteY10" fmla="*/ 2879725 h 2879725"/>
                      <a:gd name="connsiteX11" fmla="*/ 2274983 w 2879725"/>
                      <a:gd name="connsiteY11" fmla="*/ 2879725 h 2879725"/>
                      <a:gd name="connsiteX12" fmla="*/ 1670241 w 2879725"/>
                      <a:gd name="connsiteY12" fmla="*/ 2879725 h 2879725"/>
                      <a:gd name="connsiteX13" fmla="*/ 1036701 w 2879725"/>
                      <a:gd name="connsiteY13" fmla="*/ 2879725 h 2879725"/>
                      <a:gd name="connsiteX14" fmla="*/ 0 w 2879725"/>
                      <a:gd name="connsiteY14" fmla="*/ 2879725 h 2879725"/>
                      <a:gd name="connsiteX15" fmla="*/ 0 w 2879725"/>
                      <a:gd name="connsiteY15" fmla="*/ 2246186 h 2879725"/>
                      <a:gd name="connsiteX16" fmla="*/ 0 w 2879725"/>
                      <a:gd name="connsiteY16" fmla="*/ 1727835 h 2879725"/>
                      <a:gd name="connsiteX17" fmla="*/ 0 w 2879725"/>
                      <a:gd name="connsiteY17" fmla="*/ 1151890 h 2879725"/>
                      <a:gd name="connsiteX18" fmla="*/ 0 w 2879725"/>
                      <a:gd name="connsiteY18" fmla="*/ 547148 h 2879725"/>
                      <a:gd name="connsiteX19" fmla="*/ 0 w 2879725"/>
                      <a:gd name="connsiteY19" fmla="*/ 0 h 2879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2879725" h="2879725" fill="none" extrusionOk="0">
                        <a:moveTo>
                          <a:pt x="0" y="0"/>
                        </a:moveTo>
                        <a:cubicBezTo>
                          <a:pt x="228525" y="4301"/>
                          <a:pt x="384706" y="-8107"/>
                          <a:pt x="547148" y="0"/>
                        </a:cubicBezTo>
                        <a:cubicBezTo>
                          <a:pt x="709590" y="8107"/>
                          <a:pt x="818476" y="2448"/>
                          <a:pt x="1065498" y="0"/>
                        </a:cubicBezTo>
                        <a:cubicBezTo>
                          <a:pt x="1312520" y="-2448"/>
                          <a:pt x="1480547" y="12214"/>
                          <a:pt x="1670241" y="0"/>
                        </a:cubicBezTo>
                        <a:cubicBezTo>
                          <a:pt x="1859935" y="-12214"/>
                          <a:pt x="2095001" y="16740"/>
                          <a:pt x="2246186" y="0"/>
                        </a:cubicBezTo>
                        <a:cubicBezTo>
                          <a:pt x="2397371" y="-16740"/>
                          <a:pt x="2722577" y="-7830"/>
                          <a:pt x="2879725" y="0"/>
                        </a:cubicBezTo>
                        <a:cubicBezTo>
                          <a:pt x="2904777" y="199314"/>
                          <a:pt x="2899485" y="501957"/>
                          <a:pt x="2879725" y="633540"/>
                        </a:cubicBezTo>
                        <a:cubicBezTo>
                          <a:pt x="2859965" y="765123"/>
                          <a:pt x="2851504" y="989745"/>
                          <a:pt x="2879725" y="1238282"/>
                        </a:cubicBezTo>
                        <a:cubicBezTo>
                          <a:pt x="2907946" y="1486819"/>
                          <a:pt x="2866160" y="1624137"/>
                          <a:pt x="2879725" y="1756632"/>
                        </a:cubicBezTo>
                        <a:cubicBezTo>
                          <a:pt x="2893291" y="1889127"/>
                          <a:pt x="2855128" y="2110011"/>
                          <a:pt x="2879725" y="2361375"/>
                        </a:cubicBezTo>
                        <a:cubicBezTo>
                          <a:pt x="2904322" y="2612739"/>
                          <a:pt x="2856185" y="2720443"/>
                          <a:pt x="2879725" y="2879725"/>
                        </a:cubicBezTo>
                        <a:cubicBezTo>
                          <a:pt x="2727943" y="2858711"/>
                          <a:pt x="2496455" y="2863128"/>
                          <a:pt x="2274983" y="2879725"/>
                        </a:cubicBezTo>
                        <a:cubicBezTo>
                          <a:pt x="2053511" y="2896322"/>
                          <a:pt x="1913057" y="2874265"/>
                          <a:pt x="1670241" y="2879725"/>
                        </a:cubicBezTo>
                        <a:cubicBezTo>
                          <a:pt x="1427425" y="2885185"/>
                          <a:pt x="1240676" y="2864561"/>
                          <a:pt x="1036701" y="2879725"/>
                        </a:cubicBezTo>
                        <a:cubicBezTo>
                          <a:pt x="832726" y="2894889"/>
                          <a:pt x="465020" y="2856971"/>
                          <a:pt x="0" y="2879725"/>
                        </a:cubicBezTo>
                        <a:cubicBezTo>
                          <a:pt x="15886" y="2700581"/>
                          <a:pt x="13790" y="2480538"/>
                          <a:pt x="0" y="2246186"/>
                        </a:cubicBezTo>
                        <a:cubicBezTo>
                          <a:pt x="-13790" y="2011834"/>
                          <a:pt x="-11905" y="1858088"/>
                          <a:pt x="0" y="1727835"/>
                        </a:cubicBezTo>
                        <a:cubicBezTo>
                          <a:pt x="11905" y="1597582"/>
                          <a:pt x="26588" y="1426200"/>
                          <a:pt x="0" y="1151890"/>
                        </a:cubicBezTo>
                        <a:cubicBezTo>
                          <a:pt x="-26588" y="877581"/>
                          <a:pt x="27758" y="703218"/>
                          <a:pt x="0" y="547148"/>
                        </a:cubicBezTo>
                        <a:cubicBezTo>
                          <a:pt x="-27758" y="391078"/>
                          <a:pt x="9754" y="188433"/>
                          <a:pt x="0" y="0"/>
                        </a:cubicBezTo>
                        <a:close/>
                      </a:path>
                      <a:path w="2879725" h="2879725" stroke="0" extrusionOk="0">
                        <a:moveTo>
                          <a:pt x="0" y="0"/>
                        </a:moveTo>
                        <a:cubicBezTo>
                          <a:pt x="188889" y="10215"/>
                          <a:pt x="310087" y="-7917"/>
                          <a:pt x="547148" y="0"/>
                        </a:cubicBezTo>
                        <a:cubicBezTo>
                          <a:pt x="784209" y="7917"/>
                          <a:pt x="838249" y="5008"/>
                          <a:pt x="1036701" y="0"/>
                        </a:cubicBezTo>
                        <a:cubicBezTo>
                          <a:pt x="1235153" y="-5008"/>
                          <a:pt x="1491532" y="-22054"/>
                          <a:pt x="1670241" y="0"/>
                        </a:cubicBezTo>
                        <a:cubicBezTo>
                          <a:pt x="1848950" y="22054"/>
                          <a:pt x="2013771" y="-6911"/>
                          <a:pt x="2217388" y="0"/>
                        </a:cubicBezTo>
                        <a:cubicBezTo>
                          <a:pt x="2421005" y="6911"/>
                          <a:pt x="2597282" y="-25162"/>
                          <a:pt x="2879725" y="0"/>
                        </a:cubicBezTo>
                        <a:cubicBezTo>
                          <a:pt x="2881197" y="259399"/>
                          <a:pt x="2904131" y="494649"/>
                          <a:pt x="2879725" y="633540"/>
                        </a:cubicBezTo>
                        <a:cubicBezTo>
                          <a:pt x="2855319" y="772431"/>
                          <a:pt x="2873487" y="993164"/>
                          <a:pt x="2879725" y="1209485"/>
                        </a:cubicBezTo>
                        <a:cubicBezTo>
                          <a:pt x="2885963" y="1425806"/>
                          <a:pt x="2878952" y="1621274"/>
                          <a:pt x="2879725" y="1785430"/>
                        </a:cubicBezTo>
                        <a:cubicBezTo>
                          <a:pt x="2880498" y="1949586"/>
                          <a:pt x="2874273" y="2076152"/>
                          <a:pt x="2879725" y="2303780"/>
                        </a:cubicBezTo>
                        <a:cubicBezTo>
                          <a:pt x="2885178" y="2531408"/>
                          <a:pt x="2852258" y="2595931"/>
                          <a:pt x="2879725" y="2879725"/>
                        </a:cubicBezTo>
                        <a:cubicBezTo>
                          <a:pt x="2754045" y="2903097"/>
                          <a:pt x="2533838" y="2892826"/>
                          <a:pt x="2303780" y="2879725"/>
                        </a:cubicBezTo>
                        <a:cubicBezTo>
                          <a:pt x="2073723" y="2866624"/>
                          <a:pt x="1971258" y="2882556"/>
                          <a:pt x="1756632" y="2879725"/>
                        </a:cubicBezTo>
                        <a:cubicBezTo>
                          <a:pt x="1542006" y="2876894"/>
                          <a:pt x="1412465" y="2885843"/>
                          <a:pt x="1123093" y="2879725"/>
                        </a:cubicBezTo>
                        <a:cubicBezTo>
                          <a:pt x="833721" y="2873607"/>
                          <a:pt x="790807" y="2879735"/>
                          <a:pt x="489553" y="2879725"/>
                        </a:cubicBezTo>
                        <a:cubicBezTo>
                          <a:pt x="188299" y="2879715"/>
                          <a:pt x="152296" y="2898567"/>
                          <a:pt x="0" y="2879725"/>
                        </a:cubicBezTo>
                        <a:cubicBezTo>
                          <a:pt x="25160" y="2609625"/>
                          <a:pt x="-11748" y="2580230"/>
                          <a:pt x="0" y="2303780"/>
                        </a:cubicBezTo>
                        <a:cubicBezTo>
                          <a:pt x="11748" y="2027330"/>
                          <a:pt x="2987" y="1972170"/>
                          <a:pt x="0" y="1756632"/>
                        </a:cubicBezTo>
                        <a:cubicBezTo>
                          <a:pt x="-2987" y="1541094"/>
                          <a:pt x="-9211" y="1406108"/>
                          <a:pt x="0" y="1267079"/>
                        </a:cubicBezTo>
                        <a:cubicBezTo>
                          <a:pt x="9211" y="1128050"/>
                          <a:pt x="-14129" y="930727"/>
                          <a:pt x="0" y="748728"/>
                        </a:cubicBezTo>
                        <a:cubicBezTo>
                          <a:pt x="14129" y="566729"/>
                          <a:pt x="-10095" y="20734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8835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1" y="1079392"/>
            <a:ext cx="6765763" cy="359693"/>
          </a:xfrm>
        </p:spPr>
        <p:txBody>
          <a:bodyPr/>
          <a:lstStyle/>
          <a:p>
            <a:r>
              <a:rPr lang="de-CH" dirty="0"/>
              <a:t>Zu guter Letzt: Diskussion und gemütliches Beisammensein mit </a:t>
            </a:r>
            <a:r>
              <a:rPr lang="de-CH" dirty="0" err="1"/>
              <a:t>Apéro</a:t>
            </a:r>
            <a:r>
              <a:rPr lang="de-CH" dirty="0"/>
              <a:t> </a:t>
            </a:r>
            <a:r>
              <a:rPr lang="de-CH" dirty="0" err="1"/>
              <a:t>Riche</a:t>
            </a:r>
            <a:r>
              <a:rPr lang="de-CH" dirty="0"/>
              <a:t> </a:t>
            </a:r>
            <a:br>
              <a:rPr lang="de-CH" dirty="0"/>
            </a:br>
            <a:endParaRPr lang="de-CH" sz="1800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2778572"/>
            <a:ext cx="7612062" cy="2378769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26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7987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Begrüssung und kurze Einleitung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3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249671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Referent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1400" b="1" dirty="0">
                <a:solidFill>
                  <a:schemeClr val="hlink"/>
                </a:solidFill>
              </a:rPr>
              <a:t>Reto Ferrari-Visca v/o ENZO</a:t>
            </a:r>
            <a:br>
              <a:rPr lang="de-CH" sz="1400" b="1" dirty="0">
                <a:solidFill>
                  <a:schemeClr val="hlink"/>
                </a:solidFill>
              </a:rPr>
            </a:br>
            <a:r>
              <a:rPr lang="de-CH" sz="1400" b="1" dirty="0">
                <a:solidFill>
                  <a:schemeClr val="hlink"/>
                </a:solidFill>
              </a:rPr>
              <a:t>Homburger AG </a:t>
            </a:r>
          </a:p>
          <a:p>
            <a:r>
              <a:rPr lang="de-CH" sz="1400" dirty="0"/>
              <a:t>2009	Universität Bern (MLaw)</a:t>
            </a:r>
          </a:p>
          <a:p>
            <a:r>
              <a:rPr lang="de-CH" sz="1400" dirty="0"/>
              <a:t>2009	Praktikum Gerichtskreis X Thun (Bern)</a:t>
            </a:r>
          </a:p>
          <a:p>
            <a:r>
              <a:rPr lang="de-CH" sz="1400" dirty="0"/>
              <a:t>2010 	Praktikum bei Amstutz Greuter (Bern)</a:t>
            </a:r>
          </a:p>
          <a:p>
            <a:r>
              <a:rPr lang="de-CH" sz="1400" dirty="0"/>
              <a:t>2011	Praktikum Regierungsstatthalteramt 	Oberaargau</a:t>
            </a:r>
          </a:p>
          <a:p>
            <a:r>
              <a:rPr lang="de-CH" sz="1400" dirty="0"/>
              <a:t>2012	Anwaltspatent (Bern) </a:t>
            </a:r>
          </a:p>
          <a:p>
            <a:r>
              <a:rPr lang="de-CH" sz="1400" dirty="0"/>
              <a:t>2012	Mitarbeiter bei Amstutz Greuter (Bern)</a:t>
            </a:r>
          </a:p>
          <a:p>
            <a:r>
              <a:rPr lang="de-CH" sz="1400" dirty="0"/>
              <a:t>2012	Mitarbeiter bei Homburger AG</a:t>
            </a:r>
          </a:p>
          <a:p>
            <a:r>
              <a:rPr lang="de-CH" sz="1400" dirty="0"/>
              <a:t>2016	Universität Zürich (</a:t>
            </a:r>
            <a:r>
              <a:rPr lang="de-CH" sz="1400" i="1" dirty="0" err="1"/>
              <a:t>Certificate</a:t>
            </a:r>
            <a:r>
              <a:rPr lang="de-CH" sz="1400" i="1" dirty="0"/>
              <a:t> of </a:t>
            </a:r>
            <a:r>
              <a:rPr lang="de-CH" sz="1400" i="1" dirty="0" err="1"/>
              <a:t>Advanced</a:t>
            </a:r>
            <a:r>
              <a:rPr lang="de-CH" sz="1400" i="1" dirty="0"/>
              <a:t> </a:t>
            </a:r>
            <a:r>
              <a:rPr lang="de-CH" sz="1400" dirty="0"/>
              <a:t>	</a:t>
            </a:r>
            <a:r>
              <a:rPr lang="de-CH" sz="1400" i="1" dirty="0"/>
              <a:t>Studies</a:t>
            </a:r>
            <a:r>
              <a:rPr lang="de-CH" sz="1400" dirty="0"/>
              <a:t> im Finanzmarktrecht)  </a:t>
            </a:r>
          </a:p>
          <a:p>
            <a:r>
              <a:rPr lang="de-CH" sz="1400" dirty="0"/>
              <a:t>2019	Doktorand am Institut für Bankrecht der 	Universität Bern </a:t>
            </a:r>
          </a:p>
          <a:p>
            <a:endParaRPr lang="de-CH" sz="1400" dirty="0"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4</a:t>
            </a:fld>
            <a:r>
              <a:rPr lang="de-CH" dirty="0"/>
              <a:t>/26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98780"/>
            <a:ext cx="4624388" cy="359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A044-9056-CB46-9032-316AA305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Arial" panose="020B0604020202020204" pitchFamily="34" charset="0"/>
              </a:rPr>
              <a:t>Studentenverbindung Concordia Bern (1/3)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BA90A7-0939-DC4E-A5D8-85EC20580B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5</a:t>
            </a:fld>
            <a:r>
              <a:rPr lang="de-CH" dirty="0"/>
              <a:t>/26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EA47DB0-A4E5-754C-B433-5272ADAD4D83}"/>
              </a:ext>
            </a:extLst>
          </p:cNvPr>
          <p:cNvGrpSpPr/>
          <p:nvPr/>
        </p:nvGrpSpPr>
        <p:grpSpPr>
          <a:xfrm>
            <a:off x="3512774" y="1798638"/>
            <a:ext cx="2880088" cy="4340225"/>
            <a:chOff x="3512774" y="1798638"/>
            <a:chExt cx="2880088" cy="4340225"/>
          </a:xfrm>
        </p:grpSpPr>
        <p:pic>
          <p:nvPicPr>
            <p:cNvPr id="13" name="Bildplatzhalter 11">
              <a:extLst>
                <a:ext uri="{FF2B5EF4-FFF2-40B4-BE49-F238E27FC236}">
                  <a16:creationId xmlns:a16="http://schemas.microsoft.com/office/drawing/2014/main" id="{025F0261-3A6C-7341-AAEE-E47EC5851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02" r="21902"/>
            <a:stretch/>
          </p:blipFill>
          <p:spPr>
            <a:xfrm>
              <a:off x="3513137" y="1798638"/>
              <a:ext cx="2879725" cy="2879725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14" name="Inhaltsplatzhalter 3">
              <a:extLst>
                <a:ext uri="{FF2B5EF4-FFF2-40B4-BE49-F238E27FC236}">
                  <a16:creationId xmlns:a16="http://schemas.microsoft.com/office/drawing/2014/main" id="{BBEBB664-B267-1044-B285-3E5DCCB2171B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Devisen: Freiheit, Freundschaft, Fortschritt</a:t>
              </a: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F821BB1-45F8-994C-9E57-27673839BCE1}"/>
              </a:ext>
            </a:extLst>
          </p:cNvPr>
          <p:cNvGrpSpPr/>
          <p:nvPr/>
        </p:nvGrpSpPr>
        <p:grpSpPr>
          <a:xfrm>
            <a:off x="6665548" y="1798638"/>
            <a:ext cx="2879726" cy="4340225"/>
            <a:chOff x="6664821" y="1798638"/>
            <a:chExt cx="2879726" cy="4340225"/>
          </a:xfrm>
        </p:grpSpPr>
        <p:sp>
          <p:nvSpPr>
            <p:cNvPr id="16" name="Inhaltsplatzhalter 3">
              <a:extLst>
                <a:ext uri="{FF2B5EF4-FFF2-40B4-BE49-F238E27FC236}">
                  <a16:creationId xmlns:a16="http://schemas.microsoft.com/office/drawing/2014/main" id="{8D25E564-A6C4-0E4D-B418-5F8FDCF724F0}"/>
                </a:ext>
              </a:extLst>
            </p:cNvPr>
            <p:cNvSpPr txBox="1">
              <a:spLocks/>
            </p:cNvSpPr>
            <p:nvPr/>
          </p:nvSpPr>
          <p:spPr>
            <a:xfrm>
              <a:off x="6664822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Zweck: Freundschaft im geselligen Kreis, Hilfe und Förderung im Studium sowie Vertretung der rechtsstaatlichen Demokratie </a:t>
              </a:r>
            </a:p>
          </p:txBody>
        </p:sp>
        <p:pic>
          <p:nvPicPr>
            <p:cNvPr id="20" name="Bildplatzhalter 11">
              <a:extLst>
                <a:ext uri="{FF2B5EF4-FFF2-40B4-BE49-F238E27FC236}">
                  <a16:creationId xmlns:a16="http://schemas.microsoft.com/office/drawing/2014/main" id="{2A12E09C-2C64-9F43-86DA-C481F5FBA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r="4357"/>
            <a:stretch/>
          </p:blipFill>
          <p:spPr>
            <a:xfrm>
              <a:off x="6664821" y="1798638"/>
              <a:ext cx="2879725" cy="2879725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FDA8E00-3443-F54F-A4FF-A333A403D19A}"/>
              </a:ext>
            </a:extLst>
          </p:cNvPr>
          <p:cNvGrpSpPr/>
          <p:nvPr/>
        </p:nvGrpSpPr>
        <p:grpSpPr>
          <a:xfrm>
            <a:off x="360363" y="1798638"/>
            <a:ext cx="2880088" cy="4340225"/>
            <a:chOff x="3512774" y="1798638"/>
            <a:chExt cx="2880088" cy="4340225"/>
          </a:xfrm>
        </p:grpSpPr>
        <p:pic>
          <p:nvPicPr>
            <p:cNvPr id="30" name="Bildplatzhalter 11">
              <a:extLst>
                <a:ext uri="{FF2B5EF4-FFF2-40B4-BE49-F238E27FC236}">
                  <a16:creationId xmlns:a16="http://schemas.microsoft.com/office/drawing/2014/main" id="{F1F3533E-5CE2-0643-9935-26D23ABE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9" r="3689"/>
            <a:stretch/>
          </p:blipFill>
          <p:spPr>
            <a:xfrm>
              <a:off x="3513137" y="1798638"/>
              <a:ext cx="2879725" cy="2879725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31" name="Inhaltsplatzhalter 3">
              <a:extLst>
                <a:ext uri="{FF2B5EF4-FFF2-40B4-BE49-F238E27FC236}">
                  <a16:creationId xmlns:a16="http://schemas.microsoft.com/office/drawing/2014/main" id="{0E64F5B3-F8FC-B94B-8D45-08885547F621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Gegründet 1862 als Juristenverbindung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19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A044-9056-CB46-9032-316AA305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Arial" panose="020B0604020202020204" pitchFamily="34" charset="0"/>
              </a:rPr>
              <a:t>Studentenverbindung Concordia Bern (2/3)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BA90A7-0939-DC4E-A5D8-85EC20580B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6</a:t>
            </a:fld>
            <a:r>
              <a:rPr lang="de-CH" dirty="0"/>
              <a:t>/26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4758844-5801-774F-8BFD-FC7E615EC4E7}"/>
              </a:ext>
            </a:extLst>
          </p:cNvPr>
          <p:cNvGrpSpPr/>
          <p:nvPr/>
        </p:nvGrpSpPr>
        <p:grpSpPr>
          <a:xfrm>
            <a:off x="3512774" y="1798638"/>
            <a:ext cx="2880088" cy="4340225"/>
            <a:chOff x="3512774" y="1798638"/>
            <a:chExt cx="2880088" cy="4340225"/>
          </a:xfrm>
        </p:grpSpPr>
        <p:pic>
          <p:nvPicPr>
            <p:cNvPr id="13" name="Bildplatzhalter 11">
              <a:extLst>
                <a:ext uri="{FF2B5EF4-FFF2-40B4-BE49-F238E27FC236}">
                  <a16:creationId xmlns:a16="http://schemas.microsoft.com/office/drawing/2014/main" id="{025F0261-3A6C-7341-AAEE-E47EC5851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0" r="16800"/>
            <a:stretch/>
          </p:blipFill>
          <p:spPr>
            <a:xfrm>
              <a:off x="3513137" y="1798638"/>
              <a:ext cx="2879725" cy="2879725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14" name="Inhaltsplatzhalter 3">
              <a:extLst>
                <a:ext uri="{FF2B5EF4-FFF2-40B4-BE49-F238E27FC236}">
                  <a16:creationId xmlns:a16="http://schemas.microsoft.com/office/drawing/2014/main" id="{BBEBB664-B267-1044-B285-3E5DCCB2171B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Heute 30 Aktive (Studenten) sowie 170 Altherren (Personen mit abgeschlossenem Studium) aus Kultur, Wirtschaft, Wissenschaft und Politik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6CDC94F-3E85-274D-8AE5-92CBC9F850C2}"/>
              </a:ext>
            </a:extLst>
          </p:cNvPr>
          <p:cNvGrpSpPr/>
          <p:nvPr/>
        </p:nvGrpSpPr>
        <p:grpSpPr>
          <a:xfrm>
            <a:off x="6664821" y="1798638"/>
            <a:ext cx="2879726" cy="4340225"/>
            <a:chOff x="6664821" y="1798638"/>
            <a:chExt cx="2879726" cy="4340225"/>
          </a:xfrm>
        </p:grpSpPr>
        <p:sp>
          <p:nvSpPr>
            <p:cNvPr id="16" name="Inhaltsplatzhalter 3">
              <a:extLst>
                <a:ext uri="{FF2B5EF4-FFF2-40B4-BE49-F238E27FC236}">
                  <a16:creationId xmlns:a16="http://schemas.microsoft.com/office/drawing/2014/main" id="{8D25E564-A6C4-0E4D-B418-5F8FDCF724F0}"/>
                </a:ext>
              </a:extLst>
            </p:cNvPr>
            <p:cNvSpPr txBox="1">
              <a:spLocks/>
            </p:cNvSpPr>
            <p:nvPr/>
          </p:nvSpPr>
          <p:spPr>
            <a:xfrm>
              <a:off x="6664822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Trifft sich grundsätzlich jeden Freitag ab 18:30 Uhr zum gegenseitigen Austausch </a:t>
              </a:r>
            </a:p>
          </p:txBody>
        </p:sp>
        <p:pic>
          <p:nvPicPr>
            <p:cNvPr id="11" name="Bildplatzhalter 11">
              <a:extLst>
                <a:ext uri="{FF2B5EF4-FFF2-40B4-BE49-F238E27FC236}">
                  <a16:creationId xmlns:a16="http://schemas.microsoft.com/office/drawing/2014/main" id="{5EEB8EC0-D8DA-3648-9E9A-B788E7BD5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0" r="12480"/>
            <a:stretch/>
          </p:blipFill>
          <p:spPr>
            <a:xfrm>
              <a:off x="6664821" y="1798638"/>
              <a:ext cx="2879725" cy="2879725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1319551-801B-264A-A25A-08AC27033A31}"/>
              </a:ext>
            </a:extLst>
          </p:cNvPr>
          <p:cNvGrpSpPr/>
          <p:nvPr/>
        </p:nvGrpSpPr>
        <p:grpSpPr>
          <a:xfrm>
            <a:off x="360001" y="1798638"/>
            <a:ext cx="2880088" cy="4340225"/>
            <a:chOff x="3512774" y="1798638"/>
            <a:chExt cx="2880088" cy="4340225"/>
          </a:xfrm>
        </p:grpSpPr>
        <p:pic>
          <p:nvPicPr>
            <p:cNvPr id="18" name="Bildplatzhalter 11">
              <a:extLst>
                <a:ext uri="{FF2B5EF4-FFF2-40B4-BE49-F238E27FC236}">
                  <a16:creationId xmlns:a16="http://schemas.microsoft.com/office/drawing/2014/main" id="{8D3C9CCD-50A5-AF46-8CF8-2DD8518E5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>
            <a:xfrm>
              <a:off x="3513137" y="1798638"/>
              <a:ext cx="2879725" cy="2879725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  <p:sp>
          <p:nvSpPr>
            <p:cNvPr id="20" name="Inhaltsplatzhalter 3">
              <a:extLst>
                <a:ext uri="{FF2B5EF4-FFF2-40B4-BE49-F238E27FC236}">
                  <a16:creationId xmlns:a16="http://schemas.microsoft.com/office/drawing/2014/main" id="{592996D2-7606-6B42-9F9A-841286C20A80}"/>
                </a:ext>
              </a:extLst>
            </p:cNvPr>
            <p:cNvSpPr txBox="1">
              <a:spLocks/>
            </p:cNvSpPr>
            <p:nvPr/>
          </p:nvSpPr>
          <p:spPr>
            <a:xfrm>
              <a:off x="3512774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Verbindungshaus in Bern mit Altstadtkeller sowie neun Zimmern und zwei geräumigen Wohnungen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044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7A044-9056-CB46-9032-316AA305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Arial" panose="020B0604020202020204" pitchFamily="34" charset="0"/>
              </a:rPr>
              <a:t>Studentenverbindung Concordia Bern (3/3)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BA90A7-0939-DC4E-A5D8-85EC20580B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7</a:t>
            </a:fld>
            <a:r>
              <a:rPr lang="de-CH" dirty="0"/>
              <a:t>/26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id="{0E9339DC-ADDF-7648-A61A-4406ECD6FA76}"/>
              </a:ext>
            </a:extLst>
          </p:cNvPr>
          <p:cNvSpPr txBox="1">
            <a:spLocks/>
          </p:cNvSpPr>
          <p:nvPr/>
        </p:nvSpPr>
        <p:spPr>
          <a:xfrm>
            <a:off x="360001" y="4678363"/>
            <a:ext cx="2879725" cy="1460500"/>
          </a:xfrm>
          <a:prstGeom prst="rect">
            <a:avLst/>
          </a:prstGeom>
          <a:solidFill>
            <a:srgbClr val="FCF9F9"/>
          </a:solidFill>
          <a:ln w="12700" cap="sq">
            <a:noFill/>
            <a:miter lim="800000"/>
          </a:ln>
        </p:spPr>
        <p:txBody>
          <a:bodyPr vert="horz" lIns="108000" tIns="108000" rIns="108000" bIns="108000" numCol="1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08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de-CH" sz="1400" dirty="0"/>
              <a:t>Diverse Ausflüge und Reisen im In- und Ausland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5B41860-FB62-260C-DA3C-AB22A669CC82}"/>
              </a:ext>
            </a:extLst>
          </p:cNvPr>
          <p:cNvGrpSpPr/>
          <p:nvPr/>
        </p:nvGrpSpPr>
        <p:grpSpPr>
          <a:xfrm>
            <a:off x="3510388" y="2104222"/>
            <a:ext cx="2885224" cy="4034641"/>
            <a:chOff x="6659322" y="2104222"/>
            <a:chExt cx="2885224" cy="4034641"/>
          </a:xfrm>
        </p:grpSpPr>
        <p:sp>
          <p:nvSpPr>
            <p:cNvPr id="10" name="Inhaltsplatzhalter 3">
              <a:extLst>
                <a:ext uri="{FF2B5EF4-FFF2-40B4-BE49-F238E27FC236}">
                  <a16:creationId xmlns:a16="http://schemas.microsoft.com/office/drawing/2014/main" id="{36AB0899-890F-17FE-7D55-3022DADAE3DA}"/>
                </a:ext>
              </a:extLst>
            </p:cNvPr>
            <p:cNvSpPr txBox="1">
              <a:spLocks/>
            </p:cNvSpPr>
            <p:nvPr/>
          </p:nvSpPr>
          <p:spPr>
            <a:xfrm>
              <a:off x="6664821" y="4678363"/>
              <a:ext cx="2879725" cy="1460500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300"/>
                </a:spcAft>
              </a:pPr>
              <a:r>
                <a:rPr lang="de-CH" sz="1400" dirty="0"/>
                <a:t>Freundschaftsverbindungen in Turku (Finnland) und Tübingen (Deutschland)</a:t>
              </a:r>
            </a:p>
          </p:txBody>
        </p:sp>
        <p:pic>
          <p:nvPicPr>
            <p:cNvPr id="11" name="Bildplatzhalter 11">
              <a:extLst>
                <a:ext uri="{FF2B5EF4-FFF2-40B4-BE49-F238E27FC236}">
                  <a16:creationId xmlns:a16="http://schemas.microsoft.com/office/drawing/2014/main" id="{BD68D0C9-9628-252D-CCA5-673D53BA6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9" t="36237" r="23218" b="13045"/>
            <a:stretch/>
          </p:blipFill>
          <p:spPr>
            <a:xfrm>
              <a:off x="6659322" y="2104222"/>
              <a:ext cx="2881332" cy="2406504"/>
            </a:xfrm>
            <a:prstGeom prst="rect">
              <a:avLst/>
            </a:prstGeom>
            <a:ln w="0" cap="sq">
              <a:noFill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2879725"/>
                        <a:gd name="connsiteY0" fmla="*/ 0 h 2879725"/>
                        <a:gd name="connsiteX1" fmla="*/ 547148 w 2879725"/>
                        <a:gd name="connsiteY1" fmla="*/ 0 h 2879725"/>
                        <a:gd name="connsiteX2" fmla="*/ 1065498 w 2879725"/>
                        <a:gd name="connsiteY2" fmla="*/ 0 h 2879725"/>
                        <a:gd name="connsiteX3" fmla="*/ 1670241 w 2879725"/>
                        <a:gd name="connsiteY3" fmla="*/ 0 h 2879725"/>
                        <a:gd name="connsiteX4" fmla="*/ 2246186 w 2879725"/>
                        <a:gd name="connsiteY4" fmla="*/ 0 h 2879725"/>
                        <a:gd name="connsiteX5" fmla="*/ 2879725 w 2879725"/>
                        <a:gd name="connsiteY5" fmla="*/ 0 h 2879725"/>
                        <a:gd name="connsiteX6" fmla="*/ 2879725 w 2879725"/>
                        <a:gd name="connsiteY6" fmla="*/ 633540 h 2879725"/>
                        <a:gd name="connsiteX7" fmla="*/ 2879725 w 2879725"/>
                        <a:gd name="connsiteY7" fmla="*/ 1238282 h 2879725"/>
                        <a:gd name="connsiteX8" fmla="*/ 2879725 w 2879725"/>
                        <a:gd name="connsiteY8" fmla="*/ 1756632 h 2879725"/>
                        <a:gd name="connsiteX9" fmla="*/ 2879725 w 2879725"/>
                        <a:gd name="connsiteY9" fmla="*/ 2361375 h 2879725"/>
                        <a:gd name="connsiteX10" fmla="*/ 2879725 w 2879725"/>
                        <a:gd name="connsiteY10" fmla="*/ 2879725 h 2879725"/>
                        <a:gd name="connsiteX11" fmla="*/ 2274983 w 2879725"/>
                        <a:gd name="connsiteY11" fmla="*/ 2879725 h 2879725"/>
                        <a:gd name="connsiteX12" fmla="*/ 1670241 w 2879725"/>
                        <a:gd name="connsiteY12" fmla="*/ 2879725 h 2879725"/>
                        <a:gd name="connsiteX13" fmla="*/ 1036701 w 2879725"/>
                        <a:gd name="connsiteY13" fmla="*/ 2879725 h 2879725"/>
                        <a:gd name="connsiteX14" fmla="*/ 0 w 2879725"/>
                        <a:gd name="connsiteY14" fmla="*/ 2879725 h 2879725"/>
                        <a:gd name="connsiteX15" fmla="*/ 0 w 2879725"/>
                        <a:gd name="connsiteY15" fmla="*/ 2246186 h 2879725"/>
                        <a:gd name="connsiteX16" fmla="*/ 0 w 2879725"/>
                        <a:gd name="connsiteY16" fmla="*/ 1727835 h 2879725"/>
                        <a:gd name="connsiteX17" fmla="*/ 0 w 2879725"/>
                        <a:gd name="connsiteY17" fmla="*/ 1151890 h 2879725"/>
                        <a:gd name="connsiteX18" fmla="*/ 0 w 2879725"/>
                        <a:gd name="connsiteY18" fmla="*/ 547148 h 2879725"/>
                        <a:gd name="connsiteX19" fmla="*/ 0 w 2879725"/>
                        <a:gd name="connsiteY19" fmla="*/ 0 h 28797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2879725" h="2879725" fill="none" extrusionOk="0">
                          <a:moveTo>
                            <a:pt x="0" y="0"/>
                          </a:moveTo>
                          <a:cubicBezTo>
                            <a:pt x="228525" y="4301"/>
                            <a:pt x="384706" y="-8107"/>
                            <a:pt x="547148" y="0"/>
                          </a:cubicBezTo>
                          <a:cubicBezTo>
                            <a:pt x="709590" y="8107"/>
                            <a:pt x="818476" y="2448"/>
                            <a:pt x="1065498" y="0"/>
                          </a:cubicBezTo>
                          <a:cubicBezTo>
                            <a:pt x="1312520" y="-2448"/>
                            <a:pt x="1480547" y="12214"/>
                            <a:pt x="1670241" y="0"/>
                          </a:cubicBezTo>
                          <a:cubicBezTo>
                            <a:pt x="1859935" y="-12214"/>
                            <a:pt x="2095001" y="16740"/>
                            <a:pt x="2246186" y="0"/>
                          </a:cubicBezTo>
                          <a:cubicBezTo>
                            <a:pt x="2397371" y="-16740"/>
                            <a:pt x="2722577" y="-7830"/>
                            <a:pt x="2879725" y="0"/>
                          </a:cubicBezTo>
                          <a:cubicBezTo>
                            <a:pt x="2904777" y="199314"/>
                            <a:pt x="2899485" y="501957"/>
                            <a:pt x="2879725" y="633540"/>
                          </a:cubicBezTo>
                          <a:cubicBezTo>
                            <a:pt x="2859965" y="765123"/>
                            <a:pt x="2851504" y="989745"/>
                            <a:pt x="2879725" y="1238282"/>
                          </a:cubicBezTo>
                          <a:cubicBezTo>
                            <a:pt x="2907946" y="1486819"/>
                            <a:pt x="2866160" y="1624137"/>
                            <a:pt x="2879725" y="1756632"/>
                          </a:cubicBezTo>
                          <a:cubicBezTo>
                            <a:pt x="2893291" y="1889127"/>
                            <a:pt x="2855128" y="2110011"/>
                            <a:pt x="2879725" y="2361375"/>
                          </a:cubicBezTo>
                          <a:cubicBezTo>
                            <a:pt x="2904322" y="2612739"/>
                            <a:pt x="2856185" y="2720443"/>
                            <a:pt x="2879725" y="2879725"/>
                          </a:cubicBezTo>
                          <a:cubicBezTo>
                            <a:pt x="2727943" y="2858711"/>
                            <a:pt x="2496455" y="2863128"/>
                            <a:pt x="2274983" y="2879725"/>
                          </a:cubicBezTo>
                          <a:cubicBezTo>
                            <a:pt x="2053511" y="2896322"/>
                            <a:pt x="1913057" y="2874265"/>
                            <a:pt x="1670241" y="2879725"/>
                          </a:cubicBezTo>
                          <a:cubicBezTo>
                            <a:pt x="1427425" y="2885185"/>
                            <a:pt x="1240676" y="2864561"/>
                            <a:pt x="1036701" y="2879725"/>
                          </a:cubicBezTo>
                          <a:cubicBezTo>
                            <a:pt x="832726" y="2894889"/>
                            <a:pt x="465020" y="2856971"/>
                            <a:pt x="0" y="2879725"/>
                          </a:cubicBezTo>
                          <a:cubicBezTo>
                            <a:pt x="15886" y="2700581"/>
                            <a:pt x="13790" y="2480538"/>
                            <a:pt x="0" y="2246186"/>
                          </a:cubicBezTo>
                          <a:cubicBezTo>
                            <a:pt x="-13790" y="2011834"/>
                            <a:pt x="-11905" y="1858088"/>
                            <a:pt x="0" y="1727835"/>
                          </a:cubicBezTo>
                          <a:cubicBezTo>
                            <a:pt x="11905" y="1597582"/>
                            <a:pt x="26588" y="1426200"/>
                            <a:pt x="0" y="1151890"/>
                          </a:cubicBezTo>
                          <a:cubicBezTo>
                            <a:pt x="-26588" y="877581"/>
                            <a:pt x="27758" y="703218"/>
                            <a:pt x="0" y="547148"/>
                          </a:cubicBezTo>
                          <a:cubicBezTo>
                            <a:pt x="-27758" y="391078"/>
                            <a:pt x="9754" y="188433"/>
                            <a:pt x="0" y="0"/>
                          </a:cubicBezTo>
                          <a:close/>
                        </a:path>
                        <a:path w="2879725" h="2879725" stroke="0" extrusionOk="0">
                          <a:moveTo>
                            <a:pt x="0" y="0"/>
                          </a:moveTo>
                          <a:cubicBezTo>
                            <a:pt x="188889" y="10215"/>
                            <a:pt x="310087" y="-7917"/>
                            <a:pt x="547148" y="0"/>
                          </a:cubicBezTo>
                          <a:cubicBezTo>
                            <a:pt x="784209" y="7917"/>
                            <a:pt x="838249" y="5008"/>
                            <a:pt x="1036701" y="0"/>
                          </a:cubicBezTo>
                          <a:cubicBezTo>
                            <a:pt x="1235153" y="-5008"/>
                            <a:pt x="1491532" y="-22054"/>
                            <a:pt x="1670241" y="0"/>
                          </a:cubicBezTo>
                          <a:cubicBezTo>
                            <a:pt x="1848950" y="22054"/>
                            <a:pt x="2013771" y="-6911"/>
                            <a:pt x="2217388" y="0"/>
                          </a:cubicBezTo>
                          <a:cubicBezTo>
                            <a:pt x="2421005" y="6911"/>
                            <a:pt x="2597282" y="-25162"/>
                            <a:pt x="2879725" y="0"/>
                          </a:cubicBezTo>
                          <a:cubicBezTo>
                            <a:pt x="2881197" y="259399"/>
                            <a:pt x="2904131" y="494649"/>
                            <a:pt x="2879725" y="633540"/>
                          </a:cubicBezTo>
                          <a:cubicBezTo>
                            <a:pt x="2855319" y="772431"/>
                            <a:pt x="2873487" y="993164"/>
                            <a:pt x="2879725" y="1209485"/>
                          </a:cubicBezTo>
                          <a:cubicBezTo>
                            <a:pt x="2885963" y="1425806"/>
                            <a:pt x="2878952" y="1621274"/>
                            <a:pt x="2879725" y="1785430"/>
                          </a:cubicBezTo>
                          <a:cubicBezTo>
                            <a:pt x="2880498" y="1949586"/>
                            <a:pt x="2874273" y="2076152"/>
                            <a:pt x="2879725" y="2303780"/>
                          </a:cubicBezTo>
                          <a:cubicBezTo>
                            <a:pt x="2885178" y="2531408"/>
                            <a:pt x="2852258" y="2595931"/>
                            <a:pt x="2879725" y="2879725"/>
                          </a:cubicBezTo>
                          <a:cubicBezTo>
                            <a:pt x="2754045" y="2903097"/>
                            <a:pt x="2533838" y="2892826"/>
                            <a:pt x="2303780" y="2879725"/>
                          </a:cubicBezTo>
                          <a:cubicBezTo>
                            <a:pt x="2073723" y="2866624"/>
                            <a:pt x="1971258" y="2882556"/>
                            <a:pt x="1756632" y="2879725"/>
                          </a:cubicBezTo>
                          <a:cubicBezTo>
                            <a:pt x="1542006" y="2876894"/>
                            <a:pt x="1412465" y="2885843"/>
                            <a:pt x="1123093" y="2879725"/>
                          </a:cubicBezTo>
                          <a:cubicBezTo>
                            <a:pt x="833721" y="2873607"/>
                            <a:pt x="790807" y="2879735"/>
                            <a:pt x="489553" y="2879725"/>
                          </a:cubicBezTo>
                          <a:cubicBezTo>
                            <a:pt x="188299" y="2879715"/>
                            <a:pt x="152296" y="2898567"/>
                            <a:pt x="0" y="2879725"/>
                          </a:cubicBezTo>
                          <a:cubicBezTo>
                            <a:pt x="25160" y="2609625"/>
                            <a:pt x="-11748" y="2580230"/>
                            <a:pt x="0" y="2303780"/>
                          </a:cubicBezTo>
                          <a:cubicBezTo>
                            <a:pt x="11748" y="2027330"/>
                            <a:pt x="2987" y="1972170"/>
                            <a:pt x="0" y="1756632"/>
                          </a:cubicBezTo>
                          <a:cubicBezTo>
                            <a:pt x="-2987" y="1541094"/>
                            <a:pt x="-9211" y="1406108"/>
                            <a:pt x="0" y="1267079"/>
                          </a:cubicBezTo>
                          <a:cubicBezTo>
                            <a:pt x="9211" y="1128050"/>
                            <a:pt x="-14129" y="930727"/>
                            <a:pt x="0" y="748728"/>
                          </a:cubicBezTo>
                          <a:cubicBezTo>
                            <a:pt x="14129" y="566729"/>
                            <a:pt x="-10095" y="2073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04061E03-46EC-346E-A578-BABCCFF0C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 b="5685"/>
          <a:stretch/>
        </p:blipFill>
        <p:spPr>
          <a:xfrm>
            <a:off x="360001" y="2065236"/>
            <a:ext cx="2783990" cy="244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3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cs typeface="Arial" panose="020B0604020202020204" pitchFamily="34" charset="0"/>
              </a:rPr>
              <a:t>Zweck der Veranstaltung </a:t>
            </a:r>
            <a:endParaRPr lang="de-C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2"/>
          </p:nvPr>
        </p:nvSpPr>
        <p:spPr>
          <a:xfrm>
            <a:off x="9102183" y="6375163"/>
            <a:ext cx="456428" cy="170302"/>
          </a:xfrm>
        </p:spPr>
        <p:txBody>
          <a:bodyPr/>
          <a:lstStyle/>
          <a:p>
            <a:fld id="{17ED0AB4-B4C1-4B19-B342-EFEE5B631853}" type="slidenum">
              <a:rPr lang="de-CH" smtClean="0"/>
              <a:pPr/>
              <a:t>8</a:t>
            </a:fld>
            <a:r>
              <a:rPr lang="de-CH" dirty="0"/>
              <a:t>/26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8C37FD4-46B0-4E46-8183-039D531DAD30}"/>
              </a:ext>
            </a:extLst>
          </p:cNvPr>
          <p:cNvGrpSpPr/>
          <p:nvPr/>
        </p:nvGrpSpPr>
        <p:grpSpPr>
          <a:xfrm>
            <a:off x="339111" y="1810403"/>
            <a:ext cx="1875600" cy="1897476"/>
            <a:chOff x="339111" y="1810403"/>
            <a:chExt cx="6053388" cy="1897476"/>
          </a:xfrm>
        </p:grpSpPr>
        <p:sp>
          <p:nvSpPr>
            <p:cNvPr id="11" name="Inhaltsplatzhalter 3">
              <a:extLst>
                <a:ext uri="{FF2B5EF4-FFF2-40B4-BE49-F238E27FC236}">
                  <a16:creationId xmlns:a16="http://schemas.microsoft.com/office/drawing/2014/main" id="{B02AFC09-044A-2647-B5BC-52D421897F07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>
                  <a:solidFill>
                    <a:schemeClr val="tx1"/>
                  </a:solidFill>
                </a:rPr>
                <a:t>Förderung der Studierenden an der Universität Bern</a:t>
              </a:r>
              <a:br>
                <a:rPr lang="de-CH" sz="1400" dirty="0">
                  <a:solidFill>
                    <a:schemeClr val="tx1"/>
                  </a:solidFill>
                </a:rPr>
              </a:br>
              <a:br>
                <a:rPr lang="de-CH" sz="1400" dirty="0">
                  <a:solidFill>
                    <a:schemeClr val="tx1"/>
                  </a:solidFill>
                </a:rPr>
              </a:br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Inhaltsplatzhalter 3">
              <a:extLst>
                <a:ext uri="{FF2B5EF4-FFF2-40B4-BE49-F238E27FC236}">
                  <a16:creationId xmlns:a16="http://schemas.microsoft.com/office/drawing/2014/main" id="{FE6D89E5-2F09-1943-B60A-287C4E4D5FA9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1</a:t>
              </a:r>
            </a:p>
          </p:txBody>
        </p:sp>
        <p:cxnSp>
          <p:nvCxnSpPr>
            <p:cNvPr id="33" name="Gerade Verbindung 32">
              <a:extLst>
                <a:ext uri="{FF2B5EF4-FFF2-40B4-BE49-F238E27FC236}">
                  <a16:creationId xmlns:a16="http://schemas.microsoft.com/office/drawing/2014/main" id="{54532715-6F38-0D4A-998B-3B6FE8FF49E5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AE7D5374-5045-2C43-8292-48DC319B0876}"/>
              </a:ext>
            </a:extLst>
          </p:cNvPr>
          <p:cNvGrpSpPr/>
          <p:nvPr/>
        </p:nvGrpSpPr>
        <p:grpSpPr>
          <a:xfrm>
            <a:off x="4505758" y="1810403"/>
            <a:ext cx="1875600" cy="1897476"/>
            <a:chOff x="339111" y="1810403"/>
            <a:chExt cx="6053388" cy="1897476"/>
          </a:xfrm>
        </p:grpSpPr>
        <p:sp>
          <p:nvSpPr>
            <p:cNvPr id="61" name="Inhaltsplatzhalter 3">
              <a:extLst>
                <a:ext uri="{FF2B5EF4-FFF2-40B4-BE49-F238E27FC236}">
                  <a16:creationId xmlns:a16="http://schemas.microsoft.com/office/drawing/2014/main" id="{C5C9CDF1-2C2A-A041-96C9-4CA577B53E68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>
                  <a:solidFill>
                    <a:schemeClr val="tx1"/>
                  </a:solidFill>
                </a:rPr>
                <a:t>Aufzeigen der Berufsmöglichkeiten von </a:t>
              </a:r>
              <a:r>
                <a:rPr lang="de-CH" sz="1400" dirty="0"/>
                <a:t>Jurist*innen</a:t>
              </a:r>
              <a:br>
                <a:rPr lang="de-CH" sz="1400" dirty="0">
                  <a:solidFill>
                    <a:schemeClr val="tx1"/>
                  </a:solidFill>
                </a:rPr>
              </a:br>
              <a:br>
                <a:rPr lang="de-CH" sz="1400" dirty="0">
                  <a:solidFill>
                    <a:schemeClr val="tx1"/>
                  </a:solidFill>
                </a:rPr>
              </a:br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62" name="Inhaltsplatzhalter 3">
              <a:extLst>
                <a:ext uri="{FF2B5EF4-FFF2-40B4-BE49-F238E27FC236}">
                  <a16:creationId xmlns:a16="http://schemas.microsoft.com/office/drawing/2014/main" id="{00AFF8F5-5252-B44E-81A1-0B329DA8C403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3</a:t>
              </a:r>
            </a:p>
          </p:txBody>
        </p: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044C8B7E-4A74-704F-968F-C0BD3A9DB2AF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0A2D3D34-AA70-B04C-ACD7-593313FB6FBD}"/>
              </a:ext>
            </a:extLst>
          </p:cNvPr>
          <p:cNvGrpSpPr/>
          <p:nvPr/>
        </p:nvGrpSpPr>
        <p:grpSpPr>
          <a:xfrm>
            <a:off x="2422434" y="1810403"/>
            <a:ext cx="1875600" cy="1897476"/>
            <a:chOff x="339111" y="1810403"/>
            <a:chExt cx="6053388" cy="1897476"/>
          </a:xfrm>
        </p:grpSpPr>
        <p:sp>
          <p:nvSpPr>
            <p:cNvPr id="65" name="Inhaltsplatzhalter 3">
              <a:extLst>
                <a:ext uri="{FF2B5EF4-FFF2-40B4-BE49-F238E27FC236}">
                  <a16:creationId xmlns:a16="http://schemas.microsoft.com/office/drawing/2014/main" id="{197D9A05-CDC7-F243-B6CA-568603610DEE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>
                  <a:solidFill>
                    <a:schemeClr val="tx1"/>
                  </a:solidFill>
                </a:rPr>
                <a:t>Weitergabe gesammelter Erfahrungen</a:t>
              </a:r>
              <a:br>
                <a:rPr lang="de-CH" sz="1400" dirty="0">
                  <a:solidFill>
                    <a:schemeClr val="tx1"/>
                  </a:solidFill>
                </a:rPr>
              </a:br>
              <a:br>
                <a:rPr lang="de-CH" sz="1400" dirty="0">
                  <a:solidFill>
                    <a:schemeClr val="tx1"/>
                  </a:solidFill>
                </a:rPr>
              </a:br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66" name="Inhaltsplatzhalter 3">
              <a:extLst>
                <a:ext uri="{FF2B5EF4-FFF2-40B4-BE49-F238E27FC236}">
                  <a16:creationId xmlns:a16="http://schemas.microsoft.com/office/drawing/2014/main" id="{379C41DE-5594-7141-9910-B1ACAFA01A70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2</a:t>
              </a:r>
            </a:p>
          </p:txBody>
        </p:sp>
        <p:cxnSp>
          <p:nvCxnSpPr>
            <p:cNvPr id="67" name="Gerade Verbindung 66">
              <a:extLst>
                <a:ext uri="{FF2B5EF4-FFF2-40B4-BE49-F238E27FC236}">
                  <a16:creationId xmlns:a16="http://schemas.microsoft.com/office/drawing/2014/main" id="{3007E205-A093-6B46-8B9B-2016E264E8E4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E0DBE26A-ECAA-0345-B7FD-1B638CE9EEE0}"/>
              </a:ext>
            </a:extLst>
          </p:cNvPr>
          <p:cNvGrpSpPr/>
          <p:nvPr/>
        </p:nvGrpSpPr>
        <p:grpSpPr>
          <a:xfrm>
            <a:off x="339111" y="3881132"/>
            <a:ext cx="1875600" cy="1897476"/>
            <a:chOff x="339111" y="1810403"/>
            <a:chExt cx="6053388" cy="1897476"/>
          </a:xfrm>
        </p:grpSpPr>
        <p:sp>
          <p:nvSpPr>
            <p:cNvPr id="69" name="Inhaltsplatzhalter 3">
              <a:extLst>
                <a:ext uri="{FF2B5EF4-FFF2-40B4-BE49-F238E27FC236}">
                  <a16:creationId xmlns:a16="http://schemas.microsoft.com/office/drawing/2014/main" id="{8862DDE6-2283-9148-89AA-D887A1DCBB62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/>
                <a:t>Einblick in die anwaltliche Tätigkeit</a:t>
              </a:r>
              <a:br>
                <a:rPr lang="de-CH" sz="1400" dirty="0">
                  <a:solidFill>
                    <a:schemeClr val="tx1"/>
                  </a:solidFill>
                </a:rPr>
              </a:br>
              <a:br>
                <a:rPr lang="de-CH" sz="1400" dirty="0">
                  <a:solidFill>
                    <a:schemeClr val="tx1"/>
                  </a:solidFill>
                </a:rPr>
              </a:br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70" name="Inhaltsplatzhalter 3">
              <a:extLst>
                <a:ext uri="{FF2B5EF4-FFF2-40B4-BE49-F238E27FC236}">
                  <a16:creationId xmlns:a16="http://schemas.microsoft.com/office/drawing/2014/main" id="{D5D9CAB5-8428-6544-AA73-77DD6FE45B3F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4</a:t>
              </a:r>
            </a:p>
          </p:txBody>
        </p:sp>
        <p:cxnSp>
          <p:nvCxnSpPr>
            <p:cNvPr id="71" name="Gerade Verbindung 70">
              <a:extLst>
                <a:ext uri="{FF2B5EF4-FFF2-40B4-BE49-F238E27FC236}">
                  <a16:creationId xmlns:a16="http://schemas.microsoft.com/office/drawing/2014/main" id="{0DB2C2DC-69F1-2C46-8A55-44EFDF6DDD24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EEBC5170-5AAB-D14C-8960-04C862FBA996}"/>
              </a:ext>
            </a:extLst>
          </p:cNvPr>
          <p:cNvGrpSpPr/>
          <p:nvPr/>
        </p:nvGrpSpPr>
        <p:grpSpPr>
          <a:xfrm>
            <a:off x="2422434" y="3881132"/>
            <a:ext cx="1875600" cy="1897476"/>
            <a:chOff x="339111" y="1810403"/>
            <a:chExt cx="6053388" cy="1897476"/>
          </a:xfrm>
        </p:grpSpPr>
        <p:sp>
          <p:nvSpPr>
            <p:cNvPr id="73" name="Inhaltsplatzhalter 3">
              <a:extLst>
                <a:ext uri="{FF2B5EF4-FFF2-40B4-BE49-F238E27FC236}">
                  <a16:creationId xmlns:a16="http://schemas.microsoft.com/office/drawing/2014/main" id="{369F4CD6-5BAE-DB41-8D71-F4F2FA30B724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2310581"/>
              <a:ext cx="6053388" cy="139729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1400" dirty="0">
                  <a:solidFill>
                    <a:schemeClr val="tx1"/>
                  </a:solidFill>
                </a:rPr>
                <a:t>Beantwortung Fragen rund um Studium und Beruf</a:t>
              </a:r>
              <a:br>
                <a:rPr lang="de-CH" sz="1400" dirty="0">
                  <a:solidFill>
                    <a:schemeClr val="tx1"/>
                  </a:solidFill>
                </a:rPr>
              </a:br>
              <a:br>
                <a:rPr lang="de-CH" sz="1400" dirty="0">
                  <a:solidFill>
                    <a:schemeClr val="tx1"/>
                  </a:solidFill>
                </a:rPr>
              </a:br>
              <a:endParaRPr lang="de-CH" sz="1400" dirty="0">
                <a:solidFill>
                  <a:schemeClr val="tx1"/>
                </a:solidFill>
              </a:endParaRPr>
            </a:p>
          </p:txBody>
        </p:sp>
        <p:sp>
          <p:nvSpPr>
            <p:cNvPr id="74" name="Inhaltsplatzhalter 3">
              <a:extLst>
                <a:ext uri="{FF2B5EF4-FFF2-40B4-BE49-F238E27FC236}">
                  <a16:creationId xmlns:a16="http://schemas.microsoft.com/office/drawing/2014/main" id="{6E05DFFE-4D74-1D45-A1C6-C5FB6E7303D7}"/>
                </a:ext>
              </a:extLst>
            </p:cNvPr>
            <p:cNvSpPr txBox="1">
              <a:spLocks/>
            </p:cNvSpPr>
            <p:nvPr/>
          </p:nvSpPr>
          <p:spPr>
            <a:xfrm>
              <a:off x="339111" y="1810403"/>
              <a:ext cx="6053388" cy="500178"/>
            </a:xfrm>
            <a:prstGeom prst="rect">
              <a:avLst/>
            </a:prstGeom>
            <a:solidFill>
              <a:srgbClr val="FCF9F9"/>
            </a:solidFill>
            <a:ln w="12700" cap="sq">
              <a:noFill/>
              <a:miter lim="800000"/>
            </a:ln>
          </p:spPr>
          <p:txBody>
            <a:bodyPr vert="horz" lIns="108000" tIns="108000" rIns="108000" bIns="108000" numCol="1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Font typeface="+mj-lt"/>
                <a:buNone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1pPr>
              <a:lvl2pPr marL="54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2pPr>
              <a:lvl3pPr marL="81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b="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3pPr>
              <a:lvl4pPr marL="108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4pPr>
              <a:lvl5pPr marL="1350000" indent="-270000" algn="l" defTabSz="914400" rtl="0" eaLnBrk="1" latinLnBrk="0" hangingPunct="1">
                <a:lnSpc>
                  <a:spcPct val="11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6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300"/>
                </a:spcAft>
                <a:buFont typeface="Wingdings" panose="05000000000000000000" pitchFamily="2" charset="2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8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8pPr>
              <a:lvl9pPr marL="360000" indent="-180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accent5"/>
                </a:buClr>
                <a:buFont typeface="Wingdings" panose="05000000000000000000" pitchFamily="2" charset="2"/>
                <a:buChar char="§"/>
                <a:defRPr sz="1400" kern="1200">
                  <a:solidFill>
                    <a:schemeClr val="accent5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CH" sz="2400" b="1" dirty="0">
                  <a:solidFill>
                    <a:srgbClr val="6BBCD5"/>
                  </a:solidFill>
                  <a:latin typeface="+mj-lt"/>
                </a:rPr>
                <a:t>5</a:t>
              </a:r>
            </a:p>
          </p:txBody>
        </p:sp>
        <p:cxnSp>
          <p:nvCxnSpPr>
            <p:cNvPr id="75" name="Gerade Verbindung 74">
              <a:extLst>
                <a:ext uri="{FF2B5EF4-FFF2-40B4-BE49-F238E27FC236}">
                  <a16:creationId xmlns:a16="http://schemas.microsoft.com/office/drawing/2014/main" id="{FB390015-675C-364D-8A78-84E91881DA92}"/>
                </a:ext>
              </a:extLst>
            </p:cNvPr>
            <p:cNvCxnSpPr>
              <a:cxnSpLocks/>
            </p:cNvCxnSpPr>
            <p:nvPr/>
          </p:nvCxnSpPr>
          <p:spPr>
            <a:xfrm>
              <a:off x="339111" y="2310581"/>
              <a:ext cx="6053388" cy="0"/>
            </a:xfrm>
            <a:prstGeom prst="line">
              <a:avLst/>
            </a:prstGeom>
            <a:ln w="12700">
              <a:solidFill>
                <a:srgbClr val="6BBCD5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Bildplatzhalter 9">
            <a:extLst>
              <a:ext uri="{FF2B5EF4-FFF2-40B4-BE49-F238E27FC236}">
                <a16:creationId xmlns:a16="http://schemas.microsoft.com/office/drawing/2014/main" id="{BF801EE2-C6C8-864E-BB3E-B36298FC6569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7" r="27252"/>
          <a:stretch/>
        </p:blipFill>
        <p:spPr>
          <a:xfrm>
            <a:off x="6687163" y="1798781"/>
            <a:ext cx="2860062" cy="3979822"/>
          </a:xfrm>
        </p:spPr>
      </p:pic>
    </p:spTree>
    <p:extLst>
      <p:ext uri="{BB962C8B-B14F-4D97-AF65-F5344CB8AC3E}">
        <p14:creationId xmlns:p14="http://schemas.microsoft.com/office/powerpoint/2010/main" val="10205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de-CH" dirty="0"/>
              <a:t>Übersicht der Berufsmöglichkeiten </a:t>
            </a:r>
            <a:br>
              <a:rPr lang="de-CH" dirty="0"/>
            </a:br>
            <a:r>
              <a:rPr lang="de-CH" dirty="0"/>
              <a:t>von Jurist*innen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7ED0AB4-B4C1-4B19-B342-EFEE5B631853}" type="slidenum">
              <a:rPr lang="de-CH" smtClean="0"/>
              <a:pPr/>
              <a:t>9</a:t>
            </a:fld>
            <a:r>
              <a:rPr lang="de-CH" dirty="0"/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7687728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H2104"/>
  <p:tag name="LANGUAGE" val="20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heme/theme1.xml><?xml version="1.0" encoding="utf-8"?>
<a:theme xmlns:a="http://schemas.openxmlformats.org/drawingml/2006/main" name="Homburger">
  <a:themeElements>
    <a:clrScheme name="Homburger - Azur">
      <a:dk1>
        <a:srgbClr val="122024"/>
      </a:dk1>
      <a:lt1>
        <a:sysClr val="window" lastClr="FFFFFF"/>
      </a:lt1>
      <a:dk2>
        <a:srgbClr val="B5DDE9"/>
      </a:dk2>
      <a:lt2>
        <a:srgbClr val="DAEEF4"/>
      </a:lt2>
      <a:accent1>
        <a:srgbClr val="6BBCD5"/>
      </a:accent1>
      <a:accent2>
        <a:srgbClr val="90CCDF"/>
      </a:accent2>
      <a:accent3>
        <a:srgbClr val="4F8A9C"/>
      </a:accent3>
      <a:accent4>
        <a:srgbClr val="3D6A78"/>
      </a:accent4>
      <a:accent5>
        <a:srgbClr val="122024"/>
      </a:accent5>
      <a:accent6>
        <a:srgbClr val="2A4952"/>
      </a:accent6>
      <a:hlink>
        <a:srgbClr val="6BBCD5"/>
      </a:hlink>
      <a:folHlink>
        <a:srgbClr val="3D6A78"/>
      </a:folHlink>
    </a:clrScheme>
    <a:fontScheme name="Homburg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9050">
          <a:noFill/>
        </a:ln>
      </a:spPr>
      <a:bodyPr rtlCol="0" anchor="ctr">
        <a:noAutofit/>
      </a:bodyPr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 smtClean="0"/>
        </a:defPPr>
      </a:lstStyle>
    </a:txDef>
  </a:objectDefaults>
  <a:extraClrSchemeLst>
    <a:extraClrScheme>
      <a:clrScheme name="Homburger - Smaragd und Petrol">
        <a:dk1>
          <a:srgbClr val="112B28"/>
        </a:dk1>
        <a:lt1>
          <a:sysClr val="window" lastClr="FFFFFF"/>
        </a:lt1>
        <a:dk2>
          <a:srgbClr val="C5E1D4"/>
        </a:dk2>
        <a:lt2>
          <a:srgbClr val="ACDBE1"/>
        </a:lt2>
        <a:accent1>
          <a:srgbClr val="8BC4AB"/>
        </a:accent1>
        <a:accent2>
          <a:srgbClr val="5AB7C5"/>
        </a:accent2>
        <a:accent3>
          <a:srgbClr val="34697A"/>
        </a:accent3>
        <a:accent4>
          <a:srgbClr val="66917E"/>
        </a:accent4>
        <a:accent5>
          <a:srgbClr val="112B28"/>
        </a:accent5>
        <a:accent6>
          <a:srgbClr val="00414B"/>
        </a:accent6>
        <a:hlink>
          <a:srgbClr val="8BC4AB"/>
        </a:hlink>
        <a:folHlink>
          <a:srgbClr val="66917E"/>
        </a:folHlink>
      </a:clrScheme>
    </a:extraClrScheme>
    <a:extraClrScheme>
      <a:clrScheme name="Homburger - Lavendel und Lila">
        <a:dk1>
          <a:srgbClr val="25262E"/>
        </a:dk1>
        <a:lt1>
          <a:sysClr val="window" lastClr="FFFFFF"/>
        </a:lt1>
        <a:dk2>
          <a:srgbClr val="CFD0E3"/>
        </a:dk2>
        <a:lt2>
          <a:srgbClr val="DBC8DD"/>
        </a:lt2>
        <a:accent1>
          <a:srgbClr val="9FA1C8"/>
        </a:accent1>
        <a:accent2>
          <a:srgbClr val="B892BA"/>
        </a:accent2>
        <a:accent3>
          <a:srgbClr val="89598D"/>
        </a:accent3>
        <a:accent4>
          <a:srgbClr val="696BA2"/>
        </a:accent4>
        <a:accent5>
          <a:srgbClr val="25262E"/>
        </a:accent5>
        <a:accent6>
          <a:srgbClr val="614D62"/>
        </a:accent6>
        <a:hlink>
          <a:srgbClr val="9FA1C8"/>
        </a:hlink>
        <a:folHlink>
          <a:srgbClr val="696BA2"/>
        </a:folHlink>
      </a:clrScheme>
    </a:extraClrScheme>
    <a:extraClrScheme>
      <a:clrScheme name="Homburger - Azur">
        <a:dk1>
          <a:srgbClr val="122024"/>
        </a:dk1>
        <a:lt1>
          <a:sysClr val="window" lastClr="FFFFFF"/>
        </a:lt1>
        <a:dk2>
          <a:srgbClr val="B5DDE9"/>
        </a:dk2>
        <a:lt2>
          <a:srgbClr val="DAEEF4"/>
        </a:lt2>
        <a:accent1>
          <a:srgbClr val="6BBCD5"/>
        </a:accent1>
        <a:accent2>
          <a:srgbClr val="90CCDF"/>
        </a:accent2>
        <a:accent3>
          <a:srgbClr val="4F8A9C"/>
        </a:accent3>
        <a:accent4>
          <a:srgbClr val="3D6A78"/>
        </a:accent4>
        <a:accent5>
          <a:srgbClr val="122024"/>
        </a:accent5>
        <a:accent6>
          <a:srgbClr val="2A4952"/>
        </a:accent6>
        <a:hlink>
          <a:srgbClr val="6BBCD5"/>
        </a:hlink>
        <a:folHlink>
          <a:srgbClr val="3D6A78"/>
        </a:folHlink>
      </a:clrScheme>
    </a:extraClrScheme>
  </a:extraClrSchemeLst>
  <a:extLst>
    <a:ext uri="{05A4C25C-085E-4340-85A3-A5531E510DB2}">
      <thm15:themeFamily xmlns:thm15="http://schemas.microsoft.com/office/thememl/2012/main" name="Homburger_A4.potx" id="{D940D10F-5339-4A61-A977-F0C5A90433E0}" vid="{93B5C444-2860-418E-ACCB-CAB3285A2523}"/>
    </a:ext>
  </a:extLst>
</a:theme>
</file>

<file path=ppt/theme/theme2.xml><?xml version="1.0" encoding="utf-8"?>
<a:theme xmlns:a="http://schemas.openxmlformats.org/drawingml/2006/main" name="Office">
  <a:themeElements>
    <a:clrScheme name="Homburger - Smaragd und Petrol">
      <a:dk1>
        <a:srgbClr val="112B28"/>
      </a:dk1>
      <a:lt1>
        <a:sysClr val="window" lastClr="FFFFFF"/>
      </a:lt1>
      <a:dk2>
        <a:srgbClr val="C5E1D4"/>
      </a:dk2>
      <a:lt2>
        <a:srgbClr val="ACDBE1"/>
      </a:lt2>
      <a:accent1>
        <a:srgbClr val="8BC4AB"/>
      </a:accent1>
      <a:accent2>
        <a:srgbClr val="5AB7C5"/>
      </a:accent2>
      <a:accent3>
        <a:srgbClr val="34697A"/>
      </a:accent3>
      <a:accent4>
        <a:srgbClr val="66917E"/>
      </a:accent4>
      <a:accent5>
        <a:srgbClr val="112B28"/>
      </a:accent5>
      <a:accent6>
        <a:srgbClr val="00414B"/>
      </a:accent6>
      <a:hlink>
        <a:srgbClr val="8BC4AB"/>
      </a:hlink>
      <a:folHlink>
        <a:srgbClr val="66917E"/>
      </a:folHlink>
    </a:clrScheme>
    <a:fontScheme name="Homburg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Homburger - Smaragd und Petrol">
      <a:dk1>
        <a:srgbClr val="112B28"/>
      </a:dk1>
      <a:lt1>
        <a:sysClr val="window" lastClr="FFFFFF"/>
      </a:lt1>
      <a:dk2>
        <a:srgbClr val="C5E1D4"/>
      </a:dk2>
      <a:lt2>
        <a:srgbClr val="ACDBE1"/>
      </a:lt2>
      <a:accent1>
        <a:srgbClr val="8BC4AB"/>
      </a:accent1>
      <a:accent2>
        <a:srgbClr val="5AB7C5"/>
      </a:accent2>
      <a:accent3>
        <a:srgbClr val="34697A"/>
      </a:accent3>
      <a:accent4>
        <a:srgbClr val="66917E"/>
      </a:accent4>
      <a:accent5>
        <a:srgbClr val="112B28"/>
      </a:accent5>
      <a:accent6>
        <a:srgbClr val="00414B"/>
      </a:accent6>
      <a:hlink>
        <a:srgbClr val="8BC4AB"/>
      </a:hlink>
      <a:folHlink>
        <a:srgbClr val="66917E"/>
      </a:folHlink>
    </a:clrScheme>
    <a:fontScheme name="Homburg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0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1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2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3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4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5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6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7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8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19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2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20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21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22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23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3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4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5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6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7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8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ppt/theme/themeOverride9.xml><?xml version="1.0" encoding="utf-8"?>
<a:themeOverride xmlns:a="http://schemas.openxmlformats.org/drawingml/2006/main">
  <a:clrScheme name="Homburger - Azur">
    <a:dk1>
      <a:srgbClr val="122024"/>
    </a:dk1>
    <a:lt1>
      <a:sysClr val="window" lastClr="FFFFFF"/>
    </a:lt1>
    <a:dk2>
      <a:srgbClr val="B5DDE9"/>
    </a:dk2>
    <a:lt2>
      <a:srgbClr val="DAEEF4"/>
    </a:lt2>
    <a:accent1>
      <a:srgbClr val="6BBCD5"/>
    </a:accent1>
    <a:accent2>
      <a:srgbClr val="90CCDF"/>
    </a:accent2>
    <a:accent3>
      <a:srgbClr val="4F8A9C"/>
    </a:accent3>
    <a:accent4>
      <a:srgbClr val="3D6A78"/>
    </a:accent4>
    <a:accent5>
      <a:srgbClr val="122024"/>
    </a:accent5>
    <a:accent6>
      <a:srgbClr val="2A4952"/>
    </a:accent6>
    <a:hlink>
      <a:srgbClr val="6BBCD5"/>
    </a:hlink>
    <a:folHlink>
      <a:srgbClr val="3D6A7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Homburger_A4</Template>
  <TotalTime>0</TotalTime>
  <Words>1259</Words>
  <Application>Microsoft Office PowerPoint</Application>
  <PresentationFormat>A4-Papier (210 x 297 mm)</PresentationFormat>
  <Paragraphs>277</Paragraphs>
  <Slides>26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9" baseType="lpstr">
      <vt:lpstr>Arial</vt:lpstr>
      <vt:lpstr>Wingdings</vt:lpstr>
      <vt:lpstr>Homburger</vt:lpstr>
      <vt:lpstr>Berufsmöglichkeiten von Jurist*innen mit Schwerpunkt auf Anwaltstätigkeit  </vt:lpstr>
      <vt:lpstr>Ablauf der Veranstaltung</vt:lpstr>
      <vt:lpstr>Begrüssung und kurze Einleitung</vt:lpstr>
      <vt:lpstr>Referent</vt:lpstr>
      <vt:lpstr>Studentenverbindung Concordia Bern (1/3) </vt:lpstr>
      <vt:lpstr>Studentenverbindung Concordia Bern (2/3) </vt:lpstr>
      <vt:lpstr>Studentenverbindung Concordia Bern (3/3) </vt:lpstr>
      <vt:lpstr>Zweck der Veranstaltung </vt:lpstr>
      <vt:lpstr>Übersicht der Berufsmöglichkeiten  von Jurist*innen</vt:lpstr>
      <vt:lpstr>Übersicht</vt:lpstr>
      <vt:lpstr>«Klassiker»</vt:lpstr>
      <vt:lpstr>Öffentliche Verwaltung (1/2)</vt:lpstr>
      <vt:lpstr>Öffentliche Verwaltung (2/2)</vt:lpstr>
      <vt:lpstr>Unternehmen und Politik </vt:lpstr>
      <vt:lpstr>Anwaltliche Tätigkeit</vt:lpstr>
      <vt:lpstr>Kanzleien in der Schweiz </vt:lpstr>
      <vt:lpstr>Homburger auf einen Blick</vt:lpstr>
      <vt:lpstr>Expertise und Tätigkeitsfelder von Homburger </vt:lpstr>
      <vt:lpstr>Meine berufliche Tätigkeit </vt:lpstr>
      <vt:lpstr>Fragen rund um Studium und Beruf </vt:lpstr>
      <vt:lpstr>Hinweis auf Veranstaltungen </vt:lpstr>
      <vt:lpstr>Veranstaltungen im FS 2023 (Auswahl) </vt:lpstr>
      <vt:lpstr>Fragen </vt:lpstr>
      <vt:lpstr>Feedback </vt:lpstr>
      <vt:lpstr>Vielen Dank für Eure Aufmerksamkeit!</vt:lpstr>
      <vt:lpstr>Zu guter Letzt: Diskussion und gemütliches Beisammensein mit Apéro Riche  </vt:lpstr>
    </vt:vector>
  </TitlesOfParts>
  <Company>HOM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Dissertationsprojekt</dc:title>
  <dc:creator>fev</dc:creator>
  <cp:lastModifiedBy>Yanick Haldemann</cp:lastModifiedBy>
  <cp:revision>179</cp:revision>
  <cp:lastPrinted>2020-05-06T14:19:46Z</cp:lastPrinted>
  <dcterms:created xsi:type="dcterms:W3CDTF">2018-12-19T15:50:27Z</dcterms:created>
  <dcterms:modified xsi:type="dcterms:W3CDTF">2023-03-02T07:02:20Z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